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9" r:id="rId3"/>
    <p:sldId id="263" r:id="rId4"/>
    <p:sldId id="264" r:id="rId5"/>
    <p:sldId id="269" r:id="rId6"/>
    <p:sldId id="265" r:id="rId7"/>
    <p:sldId id="268" r:id="rId8"/>
    <p:sldId id="267" r:id="rId9"/>
    <p:sldId id="271" r:id="rId10"/>
    <p:sldId id="272" r:id="rId11"/>
    <p:sldId id="275" r:id="rId12"/>
    <p:sldId id="276" r:id="rId13"/>
    <p:sldId id="273" r:id="rId14"/>
    <p:sldId id="258" r:id="rId1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881" autoAdjust="0"/>
  </p:normalViewPr>
  <p:slideViewPr>
    <p:cSldViewPr snapToGrid="0">
      <p:cViewPr varScale="1">
        <p:scale>
          <a:sx n="78" d="100"/>
          <a:sy n="78" d="100"/>
        </p:scale>
        <p:origin x="806" y="7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1DA1366-45E5-4133-9EDC-B3DA743655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8E733268-41E3-4D3E-88BD-D84A73E2A8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7EFFA17-A604-418F-B54D-E110B315C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BD2A-A314-4698-8180-756487BCA412}" type="datetimeFigureOut">
              <a:rPr lang="it-IT" smtClean="0"/>
              <a:t>24/11/2021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22B805B-CEBD-4AC4-9D11-423278D9F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6B209EE-0373-4A79-A2DD-C48C72170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19B23-1D87-4FE5-A315-0210FA432F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5532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2A9775A-7242-48BD-BFB0-A7D7D7BA8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EE2339A-D2E0-4220-A12B-64F5378A43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98C21CA-E352-4F3A-840E-1D5A6E5DB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BD2A-A314-4698-8180-756487BCA412}" type="datetimeFigureOut">
              <a:rPr lang="it-IT" smtClean="0"/>
              <a:t>24/11/2021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CA640C9-804F-4645-8E1F-E1A83024A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0E4C626-81C6-45BF-8E4F-594A527E0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19B23-1D87-4FE5-A315-0210FA432F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0927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B0AE180-06FA-4434-B38C-8E7520ECA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1332CAE-CB49-4291-B6F1-E66BF1B3A3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0C770DF-AA27-460E-A5BE-0FD83EE78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BD2A-A314-4698-8180-756487BCA412}" type="datetimeFigureOut">
              <a:rPr lang="it-IT" smtClean="0"/>
              <a:t>24/11/2021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2EEBBCF-39D2-45D1-B9D6-B6671D895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EA9E7C3-1DE8-4606-8B6A-5FAE935AE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19B23-1D87-4FE5-A315-0210FA432F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87616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F76B6DB-1E10-42C7-A38B-B288F4BE4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591D9E3-1B42-4973-8B9B-E8AD10394B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45DA4C7-97B3-40C5-A869-A308A8F6CE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9DFB5FC-E816-4FB9-A521-BCC0E2DA9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BD2A-A314-4698-8180-756487BCA412}" type="datetimeFigureOut">
              <a:rPr lang="it-IT" smtClean="0"/>
              <a:t>24/11/2021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A16E514-6DA1-4FB3-B399-31CF1A6DA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531E37B-0115-4979-BE5F-2C1DEB39C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19B23-1D87-4FE5-A315-0210FA432F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76328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F6B8C7D-EEBB-4BD2-9444-8DD07EB14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52DCE4C-F85B-428F-87B4-501A6B9CDA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9B53BB1-5868-4196-A447-D99C533F4F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ACFC926B-A786-42AF-90F2-78067E130C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997D5873-40CA-4BA3-9B1A-B884D13140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91B56387-DEC4-446B-BAB5-126B01AF0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BD2A-A314-4698-8180-756487BCA412}" type="datetimeFigureOut">
              <a:rPr lang="it-IT" smtClean="0"/>
              <a:t>24/11/2021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EC95F070-9888-4500-8FD6-EF175612F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DDA1A508-20C0-442E-A1EC-5D2D6079F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19B23-1D87-4FE5-A315-0210FA432F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29628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0872B3E-085D-48D0-A5C2-18A68C4FC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B107663-4775-4650-93F5-25725F46B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BD2A-A314-4698-8180-756487BCA412}" type="datetimeFigureOut">
              <a:rPr lang="it-IT" smtClean="0"/>
              <a:t>24/11/2021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6F8B82B-275A-486D-9255-B77C130BD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D09C4AA-3638-46F2-923B-8E170CB98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19B23-1D87-4FE5-A315-0210FA432F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5650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EDE4B0A3-58B0-4C15-A54E-5F4428652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BD2A-A314-4698-8180-756487BCA412}" type="datetimeFigureOut">
              <a:rPr lang="it-IT" smtClean="0"/>
              <a:t>24/11/2021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FFA0D82-0F03-4001-B73F-E199CD44A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79B0B00-6C1C-4452-BEDE-68100744F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19B23-1D87-4FE5-A315-0210FA432F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5409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4232626-3A29-4A04-BB42-D509E672D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CF2BC12-1C29-4D26-A0BD-68B8C3604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BAFDB03-D2AA-41CE-9B46-0F5B7AB5BE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0CADE26-9158-4665-9F1B-24013DD42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BD2A-A314-4698-8180-756487BCA412}" type="datetimeFigureOut">
              <a:rPr lang="it-IT" smtClean="0"/>
              <a:t>24/11/2021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657D482-995C-47BC-9656-96099D597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6648FD8-40D3-4508-A6D9-8AD194215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19B23-1D87-4FE5-A315-0210FA432F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80203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3A58D30-0192-4A41-B958-321F058A8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2C0389A8-16A7-44DB-9DBA-B2D5450E9B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35CB6E4-711F-4FC8-AFE7-368CABD913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0DC70B9-6B23-4CFB-9D66-6E3AD658C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BD2A-A314-4698-8180-756487BCA412}" type="datetimeFigureOut">
              <a:rPr lang="it-IT" smtClean="0"/>
              <a:t>24/11/2021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2BC08F9-2446-43D5-8475-7DB543D95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8552073-1DE6-4246-9424-3300B4010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19B23-1D87-4FE5-A315-0210FA432F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87484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E8A2138-4A38-426E-A714-DC1C3CFAE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EFB71AC-9BBD-43EF-97F5-85FE88F22E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AAD249D-521D-42C8-A0F3-92E35409D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BD2A-A314-4698-8180-756487BCA412}" type="datetimeFigureOut">
              <a:rPr lang="it-IT" smtClean="0"/>
              <a:t>24/11/2021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459E681-0FB2-4963-9EDF-82607D2FB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43B3798-7CCE-47C0-9A2E-1FCEFE4F8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19B23-1D87-4FE5-A315-0210FA432F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2082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AAC6900F-2482-4BF4-A444-15566D4123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136D601-A2BE-4940-9D46-F166528D27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8C01BD1-402D-47F2-ABA6-2C7BA8263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BD2A-A314-4698-8180-756487BCA412}" type="datetimeFigureOut">
              <a:rPr lang="it-IT" smtClean="0"/>
              <a:t>24/11/2021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B7D4799-9D94-4723-B3B9-23B6B17B7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23AEFB8-6027-4DB9-902D-204BF559C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19B23-1D87-4FE5-A315-0210FA432F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7366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F19C4714-1825-4890-9E07-9F9D9A297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BFB4403-6BAE-4F13-953D-4F78175574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8283186-2C87-4C37-AFFA-7F07D25D30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CBBD2A-A314-4698-8180-756487BCA412}" type="datetimeFigureOut">
              <a:rPr lang="it-IT" smtClean="0"/>
              <a:t>24/11/2021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1149021-CDE7-4473-ACCE-89469077A8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5A9A24D-EFBC-474F-99A8-B156C8E150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919B23-1D87-4FE5-A315-0210FA432F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8168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mailto:dodo.filiferroforme@hotmail.it" TargetMode="External"/><Relationship Id="rId7" Type="http://schemas.openxmlformats.org/officeDocument/2006/relationships/image" Target="../media/image6.png"/><Relationship Id="rId2" Type="http://schemas.openxmlformats.org/officeDocument/2006/relationships/hyperlink" Target="mailto:gian.cant.52@gmail.com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hyperlink" Target="mailto:carlo.pez@outlook.it" TargetMode="External"/><Relationship Id="rId9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hyperlink" Target="mailto:angelosavare@gmail.com" TargetMode="External"/><Relationship Id="rId18" Type="http://schemas.openxmlformats.org/officeDocument/2006/relationships/image" Target="../media/image18.jpg"/><Relationship Id="rId3" Type="http://schemas.openxmlformats.org/officeDocument/2006/relationships/hyperlink" Target="mailto:dodo.filiferroforme@hotmail.it" TargetMode="External"/><Relationship Id="rId7" Type="http://schemas.openxmlformats.org/officeDocument/2006/relationships/image" Target="../media/image6.png"/><Relationship Id="rId12" Type="http://schemas.openxmlformats.org/officeDocument/2006/relationships/hyperlink" Target="mailto:annamaria.morosini@alice.it" TargetMode="External"/><Relationship Id="rId17" Type="http://schemas.openxmlformats.org/officeDocument/2006/relationships/image" Target="../media/image17.jpg"/><Relationship Id="rId2" Type="http://schemas.openxmlformats.org/officeDocument/2006/relationships/hyperlink" Target="mailto:gian.cant.52@gmail.com" TargetMode="External"/><Relationship Id="rId16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hyperlink" Target="mailto:gaiaferrari77@gmail.com" TargetMode="External"/><Relationship Id="rId5" Type="http://schemas.openxmlformats.org/officeDocument/2006/relationships/image" Target="../media/image4.jpeg"/><Relationship Id="rId15" Type="http://schemas.openxmlformats.org/officeDocument/2006/relationships/image" Target="../media/image15.jpeg"/><Relationship Id="rId10" Type="http://schemas.openxmlformats.org/officeDocument/2006/relationships/hyperlink" Target="mailto:mauriziaceccarelli@gmail.com" TargetMode="External"/><Relationship Id="rId4" Type="http://schemas.openxmlformats.org/officeDocument/2006/relationships/hyperlink" Target="mailto:carlo.pez@outlook.it" TargetMode="External"/><Relationship Id="rId9" Type="http://schemas.openxmlformats.org/officeDocument/2006/relationships/hyperlink" Target="mailto:brunelli-design@libero.it" TargetMode="External"/><Relationship Id="rId1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image" Target="../media/image22.jpg"/><Relationship Id="rId2" Type="http://schemas.openxmlformats.org/officeDocument/2006/relationships/hyperlink" Target="mailto:scacchigianbattista27@gmail.com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hyperlink" Target="mailto:mikibar@virgilio.it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3.jpeg"/><Relationship Id="rId3" Type="http://schemas.openxmlformats.org/officeDocument/2006/relationships/hyperlink" Target="mailto:dodo.filiferroforme@hotmail.it" TargetMode="External"/><Relationship Id="rId7" Type="http://schemas.openxmlformats.org/officeDocument/2006/relationships/image" Target="../media/image6.png"/><Relationship Id="rId12" Type="http://schemas.openxmlformats.org/officeDocument/2006/relationships/hyperlink" Target="mailto:enrico.ferloni@gmail.com" TargetMode="External"/><Relationship Id="rId17" Type="http://schemas.openxmlformats.org/officeDocument/2006/relationships/image" Target="../media/image27.JPG"/><Relationship Id="rId2" Type="http://schemas.openxmlformats.org/officeDocument/2006/relationships/hyperlink" Target="mailto:gian.cant.52@gmail.com" TargetMode="External"/><Relationship Id="rId16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hyperlink" Target="mailto:rossella.crem@gmail.com" TargetMode="External"/><Relationship Id="rId5" Type="http://schemas.openxmlformats.org/officeDocument/2006/relationships/image" Target="../media/image4.jpeg"/><Relationship Id="rId15" Type="http://schemas.openxmlformats.org/officeDocument/2006/relationships/image" Target="../media/image25.png"/><Relationship Id="rId10" Type="http://schemas.openxmlformats.org/officeDocument/2006/relationships/hyperlink" Target="mailto:feririta@gmail.com" TargetMode="External"/><Relationship Id="rId4" Type="http://schemas.openxmlformats.org/officeDocument/2006/relationships/hyperlink" Target="mailto:carlo.pez@outlook.it" TargetMode="External"/><Relationship Id="rId9" Type="http://schemas.openxmlformats.org/officeDocument/2006/relationships/hyperlink" Target="mailto:campi.carolina@tiscali.it" TargetMode="External"/><Relationship Id="rId14" Type="http://schemas.openxmlformats.org/officeDocument/2006/relationships/image" Target="../media/image24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8.jpg"/><Relationship Id="rId3" Type="http://schemas.openxmlformats.org/officeDocument/2006/relationships/hyperlink" Target="mailto:dodo.filiferroforme@hotmail.it" TargetMode="External"/><Relationship Id="rId7" Type="http://schemas.openxmlformats.org/officeDocument/2006/relationships/image" Target="../media/image6.png"/><Relationship Id="rId12" Type="http://schemas.openxmlformats.org/officeDocument/2006/relationships/hyperlink" Target="mailto:f.introzzi@gmail.com" TargetMode="External"/><Relationship Id="rId2" Type="http://schemas.openxmlformats.org/officeDocument/2006/relationships/hyperlink" Target="mailto:gian.cant.52@gmail.com" TargetMode="External"/><Relationship Id="rId16" Type="http://schemas.openxmlformats.org/officeDocument/2006/relationships/image" Target="../media/image3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hyperlink" Target="mailto:marieluisegregori@gmail.com" TargetMode="External"/><Relationship Id="rId5" Type="http://schemas.openxmlformats.org/officeDocument/2006/relationships/image" Target="../media/image4.jpeg"/><Relationship Id="rId15" Type="http://schemas.openxmlformats.org/officeDocument/2006/relationships/image" Target="../media/image30.jpg"/><Relationship Id="rId10" Type="http://schemas.openxmlformats.org/officeDocument/2006/relationships/hyperlink" Target="mailto:lau.gaverini@libero.it" TargetMode="External"/><Relationship Id="rId4" Type="http://schemas.openxmlformats.org/officeDocument/2006/relationships/hyperlink" Target="mailto:carlo.pez@outlook.it" TargetMode="External"/><Relationship Id="rId9" Type="http://schemas.openxmlformats.org/officeDocument/2006/relationships/hyperlink" Target="mailto:graziagal@gmail.com" TargetMode="External"/><Relationship Id="rId14" Type="http://schemas.openxmlformats.org/officeDocument/2006/relationships/image" Target="../media/image29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34.jpeg"/><Relationship Id="rId3" Type="http://schemas.openxmlformats.org/officeDocument/2006/relationships/hyperlink" Target="mailto:dodo.filiferroforme@hotmail.it" TargetMode="External"/><Relationship Id="rId7" Type="http://schemas.openxmlformats.org/officeDocument/2006/relationships/image" Target="../media/image6.png"/><Relationship Id="rId12" Type="http://schemas.openxmlformats.org/officeDocument/2006/relationships/image" Target="../media/image33.jpg"/><Relationship Id="rId2" Type="http://schemas.openxmlformats.org/officeDocument/2006/relationships/hyperlink" Target="mailto:gian.cant.52@gmail.com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32.JPG"/><Relationship Id="rId5" Type="http://schemas.openxmlformats.org/officeDocument/2006/relationships/image" Target="../media/image4.jpeg"/><Relationship Id="rId15" Type="http://schemas.openxmlformats.org/officeDocument/2006/relationships/image" Target="../media/image36.jpeg"/><Relationship Id="rId10" Type="http://schemas.openxmlformats.org/officeDocument/2006/relationships/hyperlink" Target="mailto:donatellamurru@tiscali.it" TargetMode="External"/><Relationship Id="rId4" Type="http://schemas.openxmlformats.org/officeDocument/2006/relationships/hyperlink" Target="mailto:carlo.pez@outlook.it" TargetMode="External"/><Relationship Id="rId9" Type="http://schemas.openxmlformats.org/officeDocument/2006/relationships/hyperlink" Target="mailto:franco58molina@gmail.com" TargetMode="External"/><Relationship Id="rId14" Type="http://schemas.openxmlformats.org/officeDocument/2006/relationships/image" Target="../media/image35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37.jpeg"/><Relationship Id="rId3" Type="http://schemas.openxmlformats.org/officeDocument/2006/relationships/hyperlink" Target="mailto:dodo.filiferroforme@hotmail.it" TargetMode="External"/><Relationship Id="rId7" Type="http://schemas.openxmlformats.org/officeDocument/2006/relationships/image" Target="../media/image6.png"/><Relationship Id="rId12" Type="http://schemas.openxmlformats.org/officeDocument/2006/relationships/hyperlink" Target="mailto:elianaprada615@msn.com" TargetMode="External"/><Relationship Id="rId17" Type="http://schemas.openxmlformats.org/officeDocument/2006/relationships/image" Target="../media/image41.jpeg"/><Relationship Id="rId2" Type="http://schemas.openxmlformats.org/officeDocument/2006/relationships/hyperlink" Target="mailto:gian.cant.52@gmail.com" TargetMode="External"/><Relationship Id="rId16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hyperlink" Target="mailto:luciana.pleuteri@gmail.com" TargetMode="External"/><Relationship Id="rId5" Type="http://schemas.openxmlformats.org/officeDocument/2006/relationships/image" Target="../media/image4.jpeg"/><Relationship Id="rId15" Type="http://schemas.openxmlformats.org/officeDocument/2006/relationships/image" Target="../media/image39.jpeg"/><Relationship Id="rId10" Type="http://schemas.openxmlformats.org/officeDocument/2006/relationships/hyperlink" Target="mailto:pinupiace@gmail.com" TargetMode="External"/><Relationship Id="rId4" Type="http://schemas.openxmlformats.org/officeDocument/2006/relationships/hyperlink" Target="mailto:carlo.pez@outlook.it" TargetMode="External"/><Relationship Id="rId9" Type="http://schemas.openxmlformats.org/officeDocument/2006/relationships/hyperlink" Target="mailto:mary_art61@hotmail.it" TargetMode="External"/><Relationship Id="rId14" Type="http://schemas.openxmlformats.org/officeDocument/2006/relationships/image" Target="../media/image38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45.jpeg"/><Relationship Id="rId3" Type="http://schemas.openxmlformats.org/officeDocument/2006/relationships/hyperlink" Target="mailto:dodo.filiferroforme@hotmail.it" TargetMode="External"/><Relationship Id="rId7" Type="http://schemas.openxmlformats.org/officeDocument/2006/relationships/image" Target="../media/image6.png"/><Relationship Id="rId12" Type="http://schemas.openxmlformats.org/officeDocument/2006/relationships/image" Target="../media/image44.jpeg"/><Relationship Id="rId2" Type="http://schemas.openxmlformats.org/officeDocument/2006/relationships/hyperlink" Target="mailto:gian.cant.52@gmail.com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43.jpg"/><Relationship Id="rId5" Type="http://schemas.openxmlformats.org/officeDocument/2006/relationships/image" Target="../media/image4.jpeg"/><Relationship Id="rId10" Type="http://schemas.openxmlformats.org/officeDocument/2006/relationships/image" Target="../media/image42.jpg"/><Relationship Id="rId4" Type="http://schemas.openxmlformats.org/officeDocument/2006/relationships/hyperlink" Target="mailto:carlo.pez@outlook.it" TargetMode="External"/><Relationship Id="rId9" Type="http://schemas.openxmlformats.org/officeDocument/2006/relationships/hyperlink" Target="mailto:noemi.ric@libero.it" TargetMode="External"/><Relationship Id="rId14" Type="http://schemas.openxmlformats.org/officeDocument/2006/relationships/image" Target="../media/image46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47.jpeg"/><Relationship Id="rId3" Type="http://schemas.openxmlformats.org/officeDocument/2006/relationships/hyperlink" Target="mailto:dodo.filiferroforme@hotmail.it" TargetMode="External"/><Relationship Id="rId7" Type="http://schemas.openxmlformats.org/officeDocument/2006/relationships/image" Target="../media/image6.png"/><Relationship Id="rId12" Type="http://schemas.openxmlformats.org/officeDocument/2006/relationships/hyperlink" Target="mailto:tina.pedrazzini@libero.it" TargetMode="External"/><Relationship Id="rId17" Type="http://schemas.openxmlformats.org/officeDocument/2006/relationships/image" Target="../media/image51.jpeg"/><Relationship Id="rId2" Type="http://schemas.openxmlformats.org/officeDocument/2006/relationships/hyperlink" Target="mailto:gian.cant.52@gmail.com" TargetMode="External"/><Relationship Id="rId16" Type="http://schemas.openxmlformats.org/officeDocument/2006/relationships/image" Target="../media/image5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hyperlink" Target="mailto:rones@tiscali.it" TargetMode="External"/><Relationship Id="rId5" Type="http://schemas.openxmlformats.org/officeDocument/2006/relationships/image" Target="../media/image4.jpeg"/><Relationship Id="rId15" Type="http://schemas.openxmlformats.org/officeDocument/2006/relationships/image" Target="../media/image49.jpg"/><Relationship Id="rId10" Type="http://schemas.openxmlformats.org/officeDocument/2006/relationships/hyperlink" Target="mailto:vittoria.giobbio@hotmail.it" TargetMode="External"/><Relationship Id="rId4" Type="http://schemas.openxmlformats.org/officeDocument/2006/relationships/hyperlink" Target="mailto:carlo.pez@outlook.it" TargetMode="External"/><Relationship Id="rId9" Type="http://schemas.openxmlformats.org/officeDocument/2006/relationships/hyperlink" Target="mailto:amar25@libero.it" TargetMode="External"/><Relationship Id="rId14" Type="http://schemas.openxmlformats.org/officeDocument/2006/relationships/image" Target="../media/image48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C1AA543F-4EFF-4685-A309-72AB17798D93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19296" y="624115"/>
            <a:ext cx="2123769" cy="1064715"/>
          </a:xfrm>
          <a:prstGeom prst="rect">
            <a:avLst/>
          </a:prstGeom>
          <a:ln>
            <a:noFill/>
          </a:ln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182B5C3F-A456-4FD4-9B6B-244D91ED677D}"/>
              </a:ext>
            </a:extLst>
          </p:cNvPr>
          <p:cNvSpPr txBox="1"/>
          <p:nvPr/>
        </p:nvSpPr>
        <p:spPr>
          <a:xfrm>
            <a:off x="7376475" y="1992002"/>
            <a:ext cx="4326194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600" dirty="0"/>
              <a:t>…un video accoglie i visitatori, proiettato in continuo, sul quale scorrono immagini di opere con cui numerosi artisti, coinvolti da ‘’</a:t>
            </a:r>
            <a:r>
              <a:rPr lang="it-IT" sz="1600" dirty="0" err="1"/>
              <a:t>Timarete</a:t>
            </a:r>
            <a:r>
              <a:rPr lang="it-IT" sz="1600" dirty="0"/>
              <a:t>’’, vogliono contribuire alla protesta contro la violenza sulle donne.</a:t>
            </a:r>
          </a:p>
          <a:p>
            <a:pPr algn="just"/>
            <a:endParaRPr lang="it-IT" sz="1600" dirty="0"/>
          </a:p>
          <a:p>
            <a:pPr algn="just"/>
            <a:r>
              <a:rPr lang="it-IT" sz="1600" dirty="0"/>
              <a:t>Il filmato  si presenta come un corteo, ideale e reale, di persone che si oppongono ad ogni forma di sopruso mediante emozioni e riflessioni suscitate dalle loro creazioni.</a:t>
            </a:r>
          </a:p>
          <a:p>
            <a:pPr algn="just"/>
            <a:endParaRPr lang="it-IT" sz="1600" dirty="0"/>
          </a:p>
          <a:p>
            <a:pPr algn="just"/>
            <a:r>
              <a:rPr lang="it-IT" sz="1600" dirty="0"/>
              <a:t>Un messaggio di cui sentiamo tanto la necessità.</a:t>
            </a:r>
          </a:p>
          <a:p>
            <a:r>
              <a:rPr lang="it-IT" sz="1600" dirty="0"/>
              <a:t>…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0BBA86D-810A-4D91-A478-1E74768F2D1D}"/>
              </a:ext>
            </a:extLst>
          </p:cNvPr>
          <p:cNvSpPr txBox="1"/>
          <p:nvPr/>
        </p:nvSpPr>
        <p:spPr>
          <a:xfrm>
            <a:off x="7376475" y="5345156"/>
            <a:ext cx="4409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/>
              <a:t>Renata A. Castelli</a:t>
            </a:r>
          </a:p>
          <a:p>
            <a:r>
              <a:rPr lang="it-IT" sz="1600" dirty="0"/>
              <a:t>Conservatore Musei Civici Viggiutesi ‘’Enrico Butti’’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C2C90F8E-7158-449D-86AD-4AB325D5DE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53" y="234290"/>
            <a:ext cx="6688836" cy="6048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687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D36B0F6F-7178-4E07-BCC5-54E32022B7DB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1210854" y="199676"/>
            <a:ext cx="617352" cy="369333"/>
          </a:xfrm>
          <a:prstGeom prst="rect">
            <a:avLst/>
          </a:prstGeom>
          <a:ln>
            <a:noFill/>
          </a:ln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23793755-DBCC-4A00-AC13-186CEC4CBB8B}"/>
              </a:ext>
            </a:extLst>
          </p:cNvPr>
          <p:cNvSpPr txBox="1"/>
          <p:nvPr/>
        </p:nvSpPr>
        <p:spPr>
          <a:xfrm>
            <a:off x="1708068" y="1858298"/>
            <a:ext cx="87758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000" dirty="0"/>
              <a:t>Si ringraziano tutte le amiche e amici artisti che hanno reso possibile questo video.</a:t>
            </a:r>
          </a:p>
          <a:p>
            <a:pPr algn="ctr"/>
            <a:r>
              <a:rPr lang="it-IT" sz="2000" dirty="0"/>
              <a:t>Un ringraziamento particolare ad Enrico Simonetti che lo ha realizzato.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E0956B1E-625A-4919-9E03-43FF4113C1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671" y="2918590"/>
            <a:ext cx="9222658" cy="2746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7701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D36B0F6F-7178-4E07-BCC5-54E32022B7DB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1210854" y="199676"/>
            <a:ext cx="617352" cy="369333"/>
          </a:xfrm>
          <a:prstGeom prst="rect">
            <a:avLst/>
          </a:prstGeom>
          <a:ln>
            <a:noFill/>
          </a:ln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23793755-DBCC-4A00-AC13-186CEC4CBB8B}"/>
              </a:ext>
            </a:extLst>
          </p:cNvPr>
          <p:cNvSpPr txBox="1"/>
          <p:nvPr/>
        </p:nvSpPr>
        <p:spPr>
          <a:xfrm>
            <a:off x="4319391" y="1966452"/>
            <a:ext cx="355321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6000" dirty="0"/>
              <a:t>CATALOGO</a:t>
            </a:r>
          </a:p>
        </p:txBody>
      </p:sp>
    </p:spTree>
    <p:extLst>
      <p:ext uri="{BB962C8B-B14F-4D97-AF65-F5344CB8AC3E}">
        <p14:creationId xmlns:p14="http://schemas.microsoft.com/office/powerpoint/2010/main" val="3417431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7C43D56A-F694-46A6-8A09-C467EC31AC2A}"/>
              </a:ext>
            </a:extLst>
          </p:cNvPr>
          <p:cNvGraphicFramePr>
            <a:graphicFrameLocks noGrp="1"/>
          </p:cNvGraphicFramePr>
          <p:nvPr/>
        </p:nvGraphicFramePr>
        <p:xfrm>
          <a:off x="1720850" y="895350"/>
          <a:ext cx="8750090" cy="43513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2078">
                  <a:extLst>
                    <a:ext uri="{9D8B030D-6E8A-4147-A177-3AD203B41FA5}">
                      <a16:colId xmlns:a16="http://schemas.microsoft.com/office/drawing/2014/main" val="396668926"/>
                    </a:ext>
                  </a:extLst>
                </a:gridCol>
                <a:gridCol w="1390101">
                  <a:extLst>
                    <a:ext uri="{9D8B030D-6E8A-4147-A177-3AD203B41FA5}">
                      <a16:colId xmlns:a16="http://schemas.microsoft.com/office/drawing/2014/main" val="2757375751"/>
                    </a:ext>
                  </a:extLst>
                </a:gridCol>
                <a:gridCol w="1616396">
                  <a:extLst>
                    <a:ext uri="{9D8B030D-6E8A-4147-A177-3AD203B41FA5}">
                      <a16:colId xmlns:a16="http://schemas.microsoft.com/office/drawing/2014/main" val="3937864033"/>
                    </a:ext>
                  </a:extLst>
                </a:gridCol>
                <a:gridCol w="1821139">
                  <a:extLst>
                    <a:ext uri="{9D8B030D-6E8A-4147-A177-3AD203B41FA5}">
                      <a16:colId xmlns:a16="http://schemas.microsoft.com/office/drawing/2014/main" val="2108219958"/>
                    </a:ext>
                  </a:extLst>
                </a:gridCol>
                <a:gridCol w="711214">
                  <a:extLst>
                    <a:ext uri="{9D8B030D-6E8A-4147-A177-3AD203B41FA5}">
                      <a16:colId xmlns:a16="http://schemas.microsoft.com/office/drawing/2014/main" val="454323369"/>
                    </a:ext>
                  </a:extLst>
                </a:gridCol>
                <a:gridCol w="517247">
                  <a:extLst>
                    <a:ext uri="{9D8B030D-6E8A-4147-A177-3AD203B41FA5}">
                      <a16:colId xmlns:a16="http://schemas.microsoft.com/office/drawing/2014/main" val="894566149"/>
                    </a:ext>
                  </a:extLst>
                </a:gridCol>
                <a:gridCol w="1831915">
                  <a:extLst>
                    <a:ext uri="{9D8B030D-6E8A-4147-A177-3AD203B41FA5}">
                      <a16:colId xmlns:a16="http://schemas.microsoft.com/office/drawing/2014/main" val="1450241648"/>
                    </a:ext>
                  </a:extLst>
                </a:gridCol>
              </a:tblGrid>
              <a:tr h="75647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Giovanni Cantamessa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Basta violenza sulle donne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Legno, cuore in ceramica e fiori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50x50x50 cm.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u="none" strike="noStrike">
                          <a:effectLst/>
                        </a:rPr>
                        <a:t>2020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sng" strike="noStrike">
                          <a:effectLst/>
                          <a:hlinkClick r:id="rId2"/>
                        </a:rPr>
                        <a:t>gian.cant.52@gmail.com</a:t>
                      </a:r>
                      <a:endParaRPr lang="it-IT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80654405"/>
                  </a:ext>
                </a:extLst>
              </a:tr>
              <a:tr h="14224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60763897"/>
                  </a:ext>
                </a:extLst>
              </a:tr>
              <a:tr h="75647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Fabrizio Menotti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Contro la violenza sulle donne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tondino, filo di ferro, saldatura a filo continuo, acrilico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50x50 cm.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u="none" strike="noStrike">
                          <a:effectLst/>
                        </a:rPr>
                        <a:t>2014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sng" strike="noStrike">
                          <a:effectLst/>
                          <a:hlinkClick r:id="rId3"/>
                        </a:rPr>
                        <a:t>dodo.filiferroforme@hotmail.it</a:t>
                      </a:r>
                      <a:endParaRPr lang="it-IT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96555325"/>
                  </a:ext>
                </a:extLst>
              </a:tr>
              <a:tr h="14224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21243786"/>
                  </a:ext>
                </a:extLst>
              </a:tr>
              <a:tr h="75647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Anna Nacca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Stato d' animo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Acquerello su carta</a:t>
                      </a:r>
                      <a:br>
                        <a:rPr lang="it-IT" sz="900" u="none" strike="noStrike">
                          <a:effectLst/>
                        </a:rPr>
                      </a:b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18x13 cm.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u="none" strike="noStrike">
                          <a:effectLst/>
                        </a:rPr>
                        <a:t>2019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sng" strike="noStrike">
                          <a:effectLst/>
                        </a:rPr>
                        <a:t>anna.nacca@yahoo.it</a:t>
                      </a:r>
                      <a:endParaRPr lang="it-IT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85399061"/>
                  </a:ext>
                </a:extLst>
              </a:tr>
              <a:tr h="14224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11117870"/>
                  </a:ext>
                </a:extLst>
              </a:tr>
              <a:tr h="75647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Carlo Pezzana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Solitudine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Olio su tela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50x70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u="none" strike="noStrike">
                          <a:effectLst/>
                        </a:rPr>
                        <a:t>2021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sng" strike="noStrike">
                          <a:effectLst/>
                          <a:hlinkClick r:id="rId4"/>
                        </a:rPr>
                        <a:t>carlo.pez@outlook.it</a:t>
                      </a:r>
                      <a:endParaRPr lang="it-IT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02197591"/>
                  </a:ext>
                </a:extLst>
              </a:tr>
              <a:tr h="14224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60565432"/>
                  </a:ext>
                </a:extLst>
              </a:tr>
              <a:tr h="75647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Carlo Proverbio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Codice Rosso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Acquerello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80x80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u="none" strike="noStrike">
                          <a:effectLst/>
                        </a:rPr>
                        <a:t>2021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sng" strike="noStrike" dirty="0">
                          <a:effectLst/>
                        </a:rPr>
                        <a:t>349 7764966</a:t>
                      </a:r>
                      <a:endParaRPr lang="it-IT" sz="900" b="0" i="0" u="sng" strike="noStrike" dirty="0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30111849"/>
                  </a:ext>
                </a:extLst>
              </a:tr>
            </a:tbl>
          </a:graphicData>
        </a:graphic>
      </p:graphicFrame>
      <p:pic>
        <p:nvPicPr>
          <p:cNvPr id="5" name="Immagine 4">
            <a:extLst>
              <a:ext uri="{FF2B5EF4-FFF2-40B4-BE49-F238E27FC236}">
                <a16:creationId xmlns:a16="http://schemas.microsoft.com/office/drawing/2014/main" id="{A43121C2-46CB-4C22-A03D-A91E0E1F4E7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51025" y="895350"/>
            <a:ext cx="730250" cy="912813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BF632EA6-CB11-4091-9628-D230660EB2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1175" y="1962150"/>
            <a:ext cx="889000" cy="8763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1D3CF387-430B-417E-B1BE-B3988867AC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81188" y="4049713"/>
            <a:ext cx="615950" cy="862012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A3222434-E2C2-405E-9DF9-207C0FC856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6725" y="3067050"/>
            <a:ext cx="958850" cy="720725"/>
          </a:xfrm>
          <a:prstGeom prst="rect">
            <a:avLst/>
          </a:prstGeom>
        </p:spPr>
      </p:pic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id="{EC2A3A83-8E7A-4728-B1B4-0382B918DE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8015737"/>
              </p:ext>
            </p:extLst>
          </p:nvPr>
        </p:nvGraphicFramePr>
        <p:xfrm>
          <a:off x="422787" y="438943"/>
          <a:ext cx="11493909" cy="63319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90526">
                  <a:extLst>
                    <a:ext uri="{9D8B030D-6E8A-4147-A177-3AD203B41FA5}">
                      <a16:colId xmlns:a16="http://schemas.microsoft.com/office/drawing/2014/main" val="1122459858"/>
                    </a:ext>
                  </a:extLst>
                </a:gridCol>
                <a:gridCol w="1798138">
                  <a:extLst>
                    <a:ext uri="{9D8B030D-6E8A-4147-A177-3AD203B41FA5}">
                      <a16:colId xmlns:a16="http://schemas.microsoft.com/office/drawing/2014/main" val="2196436723"/>
                    </a:ext>
                  </a:extLst>
                </a:gridCol>
                <a:gridCol w="2090858">
                  <a:extLst>
                    <a:ext uri="{9D8B030D-6E8A-4147-A177-3AD203B41FA5}">
                      <a16:colId xmlns:a16="http://schemas.microsoft.com/office/drawing/2014/main" val="921062649"/>
                    </a:ext>
                  </a:extLst>
                </a:gridCol>
                <a:gridCol w="2355699">
                  <a:extLst>
                    <a:ext uri="{9D8B030D-6E8A-4147-A177-3AD203B41FA5}">
                      <a16:colId xmlns:a16="http://schemas.microsoft.com/office/drawing/2014/main" val="3844686990"/>
                    </a:ext>
                  </a:extLst>
                </a:gridCol>
                <a:gridCol w="919977">
                  <a:extLst>
                    <a:ext uri="{9D8B030D-6E8A-4147-A177-3AD203B41FA5}">
                      <a16:colId xmlns:a16="http://schemas.microsoft.com/office/drawing/2014/main" val="1639396087"/>
                    </a:ext>
                  </a:extLst>
                </a:gridCol>
                <a:gridCol w="669074">
                  <a:extLst>
                    <a:ext uri="{9D8B030D-6E8A-4147-A177-3AD203B41FA5}">
                      <a16:colId xmlns:a16="http://schemas.microsoft.com/office/drawing/2014/main" val="1538335425"/>
                    </a:ext>
                  </a:extLst>
                </a:gridCol>
                <a:gridCol w="2369637">
                  <a:extLst>
                    <a:ext uri="{9D8B030D-6E8A-4147-A177-3AD203B41FA5}">
                      <a16:colId xmlns:a16="http://schemas.microsoft.com/office/drawing/2014/main" val="1565994580"/>
                    </a:ext>
                  </a:extLst>
                </a:gridCol>
              </a:tblGrid>
              <a:tr h="110080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u="none" strike="noStrike" dirty="0">
                          <a:effectLst/>
                        </a:rPr>
                        <a:t> Giovanni Cantamessa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 dirty="0">
                          <a:effectLst/>
                        </a:rPr>
                        <a:t>Basta violenza sulle donne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 dirty="0">
                          <a:effectLst/>
                        </a:rPr>
                        <a:t>Legno, cuore in ceramica e fiori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 dirty="0">
                          <a:effectLst/>
                        </a:rPr>
                        <a:t>50x50x50 cm.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u="none" strike="noStrike" dirty="0">
                          <a:effectLst/>
                        </a:rPr>
                        <a:t>2020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sng" strike="noStrike" dirty="0">
                          <a:effectLst/>
                          <a:hlinkClick r:id="rId2"/>
                        </a:rPr>
                        <a:t>gian.cant.52@gmail.com</a:t>
                      </a:r>
                      <a:endParaRPr lang="it-IT" sz="1100" b="0" i="0" u="sng" strike="noStrike" dirty="0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7252054"/>
                  </a:ext>
                </a:extLst>
              </a:tr>
              <a:tr h="20699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9281263"/>
                  </a:ext>
                </a:extLst>
              </a:tr>
              <a:tr h="110080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u="none" strike="noStrike" dirty="0">
                          <a:effectLst/>
                        </a:rPr>
                        <a:t>Fabrizio Menotti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Contro la violenza sulle donne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tondino, filo di ferro, saldatura a filo continuo, acrilico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50x50 cm.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u="none" strike="noStrike">
                          <a:effectLst/>
                        </a:rPr>
                        <a:t>2014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sng" strike="noStrike" dirty="0">
                          <a:effectLst/>
                          <a:hlinkClick r:id="rId3"/>
                        </a:rPr>
                        <a:t>dodo.filiferroforme@hotmail.it</a:t>
                      </a:r>
                      <a:endParaRPr lang="it-IT" sz="1100" b="0" i="0" u="sng" strike="noStrike" dirty="0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4167296"/>
                  </a:ext>
                </a:extLst>
              </a:tr>
              <a:tr h="20699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1561821"/>
                  </a:ext>
                </a:extLst>
              </a:tr>
              <a:tr h="110080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u="none" strike="noStrike" dirty="0">
                          <a:effectLst/>
                        </a:rPr>
                        <a:t> Anna </a:t>
                      </a:r>
                      <a:r>
                        <a:rPr lang="it-IT" sz="1100" u="none" strike="noStrike" dirty="0" err="1">
                          <a:effectLst/>
                        </a:rPr>
                        <a:t>Nacca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Stato d' animo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Acquerello su carta</a:t>
                      </a:r>
                      <a:br>
                        <a:rPr lang="it-IT" sz="1100" u="none" strike="noStrike">
                          <a:effectLst/>
                        </a:rPr>
                      </a:b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18x13 cm.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u="none" strike="noStrike">
                          <a:effectLst/>
                        </a:rPr>
                        <a:t>2019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it-IT" sz="1100" u="sng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anna.nacca@yahoo.it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600726"/>
                  </a:ext>
                </a:extLst>
              </a:tr>
              <a:tr h="20699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164262"/>
                  </a:ext>
                </a:extLst>
              </a:tr>
              <a:tr h="110080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u="none" strike="noStrike" dirty="0">
                          <a:effectLst/>
                        </a:rPr>
                        <a:t>Carlo Pezzana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Solitudine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 dirty="0">
                          <a:effectLst/>
                        </a:rPr>
                        <a:t>Olio su tela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50x70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u="none" strike="noStrike">
                          <a:effectLst/>
                        </a:rPr>
                        <a:t>2021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sng" strike="noStrike" dirty="0">
                          <a:effectLst/>
                          <a:hlinkClick r:id="rId4"/>
                        </a:rPr>
                        <a:t>carlo.pez@outlook.it</a:t>
                      </a:r>
                      <a:endParaRPr lang="it-IT" sz="1100" b="0" i="0" u="sng" strike="noStrike" dirty="0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5445508"/>
                  </a:ext>
                </a:extLst>
              </a:tr>
              <a:tr h="20699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9285764"/>
                  </a:ext>
                </a:extLst>
              </a:tr>
              <a:tr h="110080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u="none" strike="noStrike" dirty="0">
                          <a:effectLst/>
                        </a:rPr>
                        <a:t> Carlo Proverbio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Codice Rosso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Acquerello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 dirty="0">
                          <a:effectLst/>
                        </a:rPr>
                        <a:t>80x80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u="none" strike="noStrike">
                          <a:effectLst/>
                        </a:rPr>
                        <a:t>2021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sng" strike="noStrike" dirty="0">
                          <a:effectLst/>
                        </a:rPr>
                        <a:t>349 7764966</a:t>
                      </a:r>
                      <a:endParaRPr lang="it-IT" sz="1100" b="0" i="0" u="sng" strike="noStrike" dirty="0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059099"/>
                  </a:ext>
                </a:extLst>
              </a:tr>
            </a:tbl>
          </a:graphicData>
        </a:graphic>
      </p:graphicFrame>
      <p:pic>
        <p:nvPicPr>
          <p:cNvPr id="11" name="Immagine 10">
            <a:extLst>
              <a:ext uri="{FF2B5EF4-FFF2-40B4-BE49-F238E27FC236}">
                <a16:creationId xmlns:a16="http://schemas.microsoft.com/office/drawing/2014/main" id="{A43121C2-46CB-4C22-A03D-A91E0E1F4E7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56478" y="438943"/>
            <a:ext cx="730250" cy="912813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BF632EA6-CB11-4091-9628-D230660EB2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31181" y="1716285"/>
            <a:ext cx="889000" cy="876300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1D3CF387-430B-417E-B1BE-B3988867AC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70778" y="4165403"/>
            <a:ext cx="615950" cy="862012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2353A596-7E3C-4B6A-AB98-96117ED9DA7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93913" y="5555061"/>
            <a:ext cx="806450" cy="877888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A3222434-E2C2-405E-9DF9-207C0FC856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99125" y="3084315"/>
            <a:ext cx="958850" cy="720725"/>
          </a:xfrm>
          <a:prstGeom prst="rect">
            <a:avLst/>
          </a:pr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B719087F-A853-4CB4-B562-E0C2FB01D831}"/>
              </a:ext>
            </a:extLst>
          </p:cNvPr>
          <p:cNvSpPr txBox="1"/>
          <p:nvPr/>
        </p:nvSpPr>
        <p:spPr>
          <a:xfrm>
            <a:off x="4924512" y="297815"/>
            <a:ext cx="2763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Gruppo </a:t>
            </a:r>
            <a:r>
              <a:rPr lang="it-IT" dirty="0" err="1"/>
              <a:t>Artistiinmovimento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904609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A43121C2-46CB-4C22-A03D-A91E0E1F4E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51025" y="895350"/>
            <a:ext cx="730250" cy="912813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BF632EA6-CB11-4091-9628-D230660EB2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175" y="1962150"/>
            <a:ext cx="889000" cy="876300"/>
          </a:xfrm>
          <a:prstGeom prst="rect">
            <a:avLst/>
          </a:prstGeom>
        </p:spPr>
      </p:pic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id="{EC2A3A83-8E7A-4728-B1B4-0382B918DE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8355760"/>
              </p:ext>
            </p:extLst>
          </p:nvPr>
        </p:nvGraphicFramePr>
        <p:xfrm>
          <a:off x="349045" y="331016"/>
          <a:ext cx="11493909" cy="26155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90526">
                  <a:extLst>
                    <a:ext uri="{9D8B030D-6E8A-4147-A177-3AD203B41FA5}">
                      <a16:colId xmlns:a16="http://schemas.microsoft.com/office/drawing/2014/main" val="1122459858"/>
                    </a:ext>
                  </a:extLst>
                </a:gridCol>
                <a:gridCol w="1826300">
                  <a:extLst>
                    <a:ext uri="{9D8B030D-6E8A-4147-A177-3AD203B41FA5}">
                      <a16:colId xmlns:a16="http://schemas.microsoft.com/office/drawing/2014/main" val="2196436723"/>
                    </a:ext>
                  </a:extLst>
                </a:gridCol>
                <a:gridCol w="2062696">
                  <a:extLst>
                    <a:ext uri="{9D8B030D-6E8A-4147-A177-3AD203B41FA5}">
                      <a16:colId xmlns:a16="http://schemas.microsoft.com/office/drawing/2014/main" val="921062649"/>
                    </a:ext>
                  </a:extLst>
                </a:gridCol>
                <a:gridCol w="2355699">
                  <a:extLst>
                    <a:ext uri="{9D8B030D-6E8A-4147-A177-3AD203B41FA5}">
                      <a16:colId xmlns:a16="http://schemas.microsoft.com/office/drawing/2014/main" val="3844686990"/>
                    </a:ext>
                  </a:extLst>
                </a:gridCol>
                <a:gridCol w="919977">
                  <a:extLst>
                    <a:ext uri="{9D8B030D-6E8A-4147-A177-3AD203B41FA5}">
                      <a16:colId xmlns:a16="http://schemas.microsoft.com/office/drawing/2014/main" val="1639396087"/>
                    </a:ext>
                  </a:extLst>
                </a:gridCol>
                <a:gridCol w="669074">
                  <a:extLst>
                    <a:ext uri="{9D8B030D-6E8A-4147-A177-3AD203B41FA5}">
                      <a16:colId xmlns:a16="http://schemas.microsoft.com/office/drawing/2014/main" val="1538335425"/>
                    </a:ext>
                  </a:extLst>
                </a:gridCol>
                <a:gridCol w="2369637">
                  <a:extLst>
                    <a:ext uri="{9D8B030D-6E8A-4147-A177-3AD203B41FA5}">
                      <a16:colId xmlns:a16="http://schemas.microsoft.com/office/drawing/2014/main" val="1565994580"/>
                    </a:ext>
                  </a:extLst>
                </a:gridCol>
              </a:tblGrid>
              <a:tr h="110080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u="none" strike="noStrike" dirty="0">
                          <a:effectLst/>
                        </a:rPr>
                        <a:t> Michele Di Giovanni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 dirty="0">
                          <a:effectLst/>
                        </a:rPr>
                        <a:t>Profondo Rosso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 dirty="0">
                          <a:effectLst/>
                        </a:rPr>
                        <a:t>Tecnica mista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u="none" strike="noStrike" dirty="0">
                          <a:effectLst/>
                        </a:rPr>
                        <a:t>2021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sng" strike="noStrike" dirty="0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</a:rPr>
                        <a:t>micheledigiovanni@libero.it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7252054"/>
                  </a:ext>
                </a:extLst>
              </a:tr>
              <a:tr h="20699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9281263"/>
                  </a:ext>
                </a:extLst>
              </a:tr>
              <a:tr h="1100804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Gabriele Piccardi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 dirty="0">
                          <a:effectLst/>
                        </a:rPr>
                        <a:t>Grazie di esistere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 dirty="0">
                          <a:effectLst/>
                        </a:rPr>
                        <a:t>Olio su tavola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 dirty="0">
                          <a:effectLst/>
                        </a:rPr>
                        <a:t>30x40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u="none" strike="noStrike" dirty="0">
                          <a:effectLst/>
                        </a:rPr>
                        <a:t>1990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sng" strike="noStrike" dirty="0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</a:rPr>
                        <a:t>gabrielepiccardi553@gmail.com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5445508"/>
                  </a:ext>
                </a:extLst>
              </a:tr>
              <a:tr h="206990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>
                          <a:effectLst/>
                        </a:rPr>
                        <a:t> 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9285764"/>
                  </a:ext>
                </a:extLst>
              </a:tr>
            </a:tbl>
          </a:graphicData>
        </a:graphic>
      </p:graphicFrame>
      <p:pic>
        <p:nvPicPr>
          <p:cNvPr id="16" name="Immagine 15">
            <a:extLst>
              <a:ext uri="{FF2B5EF4-FFF2-40B4-BE49-F238E27FC236}">
                <a16:creationId xmlns:a16="http://schemas.microsoft.com/office/drawing/2014/main" id="{83EDD289-C44C-4606-9E0D-ADB02CC1C6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87159" y="457994"/>
            <a:ext cx="960966" cy="720725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888A4A55-9F9E-4BCF-A2BB-BF81A2A9CB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350" y="1550324"/>
            <a:ext cx="730250" cy="977975"/>
          </a:xfrm>
          <a:prstGeom prst="rect">
            <a:avLst/>
          </a:prstGeom>
        </p:spPr>
      </p:pic>
      <p:graphicFrame>
        <p:nvGraphicFramePr>
          <p:cNvPr id="17" name="Tabella 16">
            <a:extLst>
              <a:ext uri="{FF2B5EF4-FFF2-40B4-BE49-F238E27FC236}">
                <a16:creationId xmlns:a16="http://schemas.microsoft.com/office/drawing/2014/main" id="{87E7ECC1-2BAC-4CA9-BFA8-BDE6512C95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3663243"/>
              </p:ext>
            </p:extLst>
          </p:nvPr>
        </p:nvGraphicFramePr>
        <p:xfrm>
          <a:off x="349044" y="3784418"/>
          <a:ext cx="11493909" cy="27447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90526">
                  <a:extLst>
                    <a:ext uri="{9D8B030D-6E8A-4147-A177-3AD203B41FA5}">
                      <a16:colId xmlns:a16="http://schemas.microsoft.com/office/drawing/2014/main" val="1297114621"/>
                    </a:ext>
                  </a:extLst>
                </a:gridCol>
                <a:gridCol w="1762391">
                  <a:extLst>
                    <a:ext uri="{9D8B030D-6E8A-4147-A177-3AD203B41FA5}">
                      <a16:colId xmlns:a16="http://schemas.microsoft.com/office/drawing/2014/main" val="2115872495"/>
                    </a:ext>
                  </a:extLst>
                </a:gridCol>
                <a:gridCol w="2126605">
                  <a:extLst>
                    <a:ext uri="{9D8B030D-6E8A-4147-A177-3AD203B41FA5}">
                      <a16:colId xmlns:a16="http://schemas.microsoft.com/office/drawing/2014/main" val="1952702645"/>
                    </a:ext>
                  </a:extLst>
                </a:gridCol>
                <a:gridCol w="2355699">
                  <a:extLst>
                    <a:ext uri="{9D8B030D-6E8A-4147-A177-3AD203B41FA5}">
                      <a16:colId xmlns:a16="http://schemas.microsoft.com/office/drawing/2014/main" val="4147081340"/>
                    </a:ext>
                  </a:extLst>
                </a:gridCol>
                <a:gridCol w="919977">
                  <a:extLst>
                    <a:ext uri="{9D8B030D-6E8A-4147-A177-3AD203B41FA5}">
                      <a16:colId xmlns:a16="http://schemas.microsoft.com/office/drawing/2014/main" val="3031233288"/>
                    </a:ext>
                  </a:extLst>
                </a:gridCol>
                <a:gridCol w="674055">
                  <a:extLst>
                    <a:ext uri="{9D8B030D-6E8A-4147-A177-3AD203B41FA5}">
                      <a16:colId xmlns:a16="http://schemas.microsoft.com/office/drawing/2014/main" val="3442834118"/>
                    </a:ext>
                  </a:extLst>
                </a:gridCol>
                <a:gridCol w="2364656">
                  <a:extLst>
                    <a:ext uri="{9D8B030D-6E8A-4147-A177-3AD203B41FA5}">
                      <a16:colId xmlns:a16="http://schemas.microsoft.com/office/drawing/2014/main" val="4062559396"/>
                    </a:ext>
                  </a:extLst>
                </a:gridCol>
              </a:tblGrid>
              <a:tr h="1100804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Samuela </a:t>
                      </a:r>
                      <a:r>
                        <a:rPr lang="it-IT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Anildo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Progressivo azzeramento della personalità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Acrilico su tela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20x20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samuela.a@tiscali.it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1213466"/>
                  </a:ext>
                </a:extLst>
              </a:tr>
              <a:tr h="20699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9952397"/>
                  </a:ext>
                </a:extLst>
              </a:tr>
              <a:tr h="122993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Tomaso </a:t>
                      </a:r>
                      <a:r>
                        <a:rPr lang="it-IT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Boerci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 mamma è per sempre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Acquaforte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25x30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0739212"/>
                  </a:ext>
                </a:extLst>
              </a:tr>
              <a:tr h="206990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u="none" strike="noStrike" dirty="0">
                          <a:effectLst/>
                        </a:rPr>
                        <a:t> 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>
                          <a:effectLst/>
                        </a:rPr>
                        <a:t> 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403833"/>
                  </a:ext>
                </a:extLst>
              </a:tr>
            </a:tbl>
          </a:graphicData>
        </a:graphic>
      </p:graphicFrame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B99349DD-1607-4248-8CD5-DE814699B9B9}"/>
              </a:ext>
            </a:extLst>
          </p:cNvPr>
          <p:cNvSpPr txBox="1"/>
          <p:nvPr/>
        </p:nvSpPr>
        <p:spPr>
          <a:xfrm>
            <a:off x="4121970" y="3059668"/>
            <a:ext cx="2770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Gruppo Artisti Santangiolini</a:t>
            </a:r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3E73B13D-55E6-4C85-97FE-A4E91AEBD5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869" y="3784418"/>
            <a:ext cx="1081545" cy="1061256"/>
          </a:xfrm>
          <a:prstGeom prst="rect">
            <a:avLst/>
          </a:prstGeom>
        </p:spPr>
      </p:pic>
      <p:pic>
        <p:nvPicPr>
          <p:cNvPr id="24" name="Immagine 23">
            <a:extLst>
              <a:ext uri="{FF2B5EF4-FFF2-40B4-BE49-F238E27FC236}">
                <a16:creationId xmlns:a16="http://schemas.microsoft.com/office/drawing/2014/main" id="{26CA7A2E-339D-499F-AB6F-3753D0EA96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1219" y="5061652"/>
            <a:ext cx="932844" cy="1243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328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7C43D56A-F694-46A6-8A09-C467EC31AC2A}"/>
              </a:ext>
            </a:extLst>
          </p:cNvPr>
          <p:cNvGraphicFramePr>
            <a:graphicFrameLocks noGrp="1"/>
          </p:cNvGraphicFramePr>
          <p:nvPr/>
        </p:nvGraphicFramePr>
        <p:xfrm>
          <a:off x="1720850" y="895350"/>
          <a:ext cx="8750090" cy="43513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2078">
                  <a:extLst>
                    <a:ext uri="{9D8B030D-6E8A-4147-A177-3AD203B41FA5}">
                      <a16:colId xmlns:a16="http://schemas.microsoft.com/office/drawing/2014/main" val="396668926"/>
                    </a:ext>
                  </a:extLst>
                </a:gridCol>
                <a:gridCol w="1390101">
                  <a:extLst>
                    <a:ext uri="{9D8B030D-6E8A-4147-A177-3AD203B41FA5}">
                      <a16:colId xmlns:a16="http://schemas.microsoft.com/office/drawing/2014/main" val="2757375751"/>
                    </a:ext>
                  </a:extLst>
                </a:gridCol>
                <a:gridCol w="1616396">
                  <a:extLst>
                    <a:ext uri="{9D8B030D-6E8A-4147-A177-3AD203B41FA5}">
                      <a16:colId xmlns:a16="http://schemas.microsoft.com/office/drawing/2014/main" val="3937864033"/>
                    </a:ext>
                  </a:extLst>
                </a:gridCol>
                <a:gridCol w="1821139">
                  <a:extLst>
                    <a:ext uri="{9D8B030D-6E8A-4147-A177-3AD203B41FA5}">
                      <a16:colId xmlns:a16="http://schemas.microsoft.com/office/drawing/2014/main" val="2108219958"/>
                    </a:ext>
                  </a:extLst>
                </a:gridCol>
                <a:gridCol w="711214">
                  <a:extLst>
                    <a:ext uri="{9D8B030D-6E8A-4147-A177-3AD203B41FA5}">
                      <a16:colId xmlns:a16="http://schemas.microsoft.com/office/drawing/2014/main" val="454323369"/>
                    </a:ext>
                  </a:extLst>
                </a:gridCol>
                <a:gridCol w="517247">
                  <a:extLst>
                    <a:ext uri="{9D8B030D-6E8A-4147-A177-3AD203B41FA5}">
                      <a16:colId xmlns:a16="http://schemas.microsoft.com/office/drawing/2014/main" val="894566149"/>
                    </a:ext>
                  </a:extLst>
                </a:gridCol>
                <a:gridCol w="1831915">
                  <a:extLst>
                    <a:ext uri="{9D8B030D-6E8A-4147-A177-3AD203B41FA5}">
                      <a16:colId xmlns:a16="http://schemas.microsoft.com/office/drawing/2014/main" val="1450241648"/>
                    </a:ext>
                  </a:extLst>
                </a:gridCol>
              </a:tblGrid>
              <a:tr h="75647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Giovanni Cantamessa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Basta violenza sulle donne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Legno, cuore in ceramica e fiori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50x50x50 cm.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u="none" strike="noStrike">
                          <a:effectLst/>
                        </a:rPr>
                        <a:t>2020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sng" strike="noStrike">
                          <a:effectLst/>
                          <a:hlinkClick r:id="rId2"/>
                        </a:rPr>
                        <a:t>gian.cant.52@gmail.com</a:t>
                      </a:r>
                      <a:endParaRPr lang="it-IT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80654405"/>
                  </a:ext>
                </a:extLst>
              </a:tr>
              <a:tr h="14224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60763897"/>
                  </a:ext>
                </a:extLst>
              </a:tr>
              <a:tr h="75647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Fabrizio Menotti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Contro la violenza sulle donne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tondino, filo di ferro, saldatura a filo continuo, acrilico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50x50 cm.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u="none" strike="noStrike">
                          <a:effectLst/>
                        </a:rPr>
                        <a:t>2014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sng" strike="noStrike">
                          <a:effectLst/>
                          <a:hlinkClick r:id="rId3"/>
                        </a:rPr>
                        <a:t>dodo.filiferroforme@hotmail.it</a:t>
                      </a:r>
                      <a:endParaRPr lang="it-IT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96555325"/>
                  </a:ext>
                </a:extLst>
              </a:tr>
              <a:tr h="14224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21243786"/>
                  </a:ext>
                </a:extLst>
              </a:tr>
              <a:tr h="75647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Anna Nacca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Stato d' animo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Acquerello su carta</a:t>
                      </a:r>
                      <a:br>
                        <a:rPr lang="it-IT" sz="900" u="none" strike="noStrike">
                          <a:effectLst/>
                        </a:rPr>
                      </a:b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18x13 cm.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u="none" strike="noStrike">
                          <a:effectLst/>
                        </a:rPr>
                        <a:t>2019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sng" strike="noStrike">
                          <a:effectLst/>
                        </a:rPr>
                        <a:t>anna.nacca@yahoo.it</a:t>
                      </a:r>
                      <a:endParaRPr lang="it-IT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85399061"/>
                  </a:ext>
                </a:extLst>
              </a:tr>
              <a:tr h="14224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11117870"/>
                  </a:ext>
                </a:extLst>
              </a:tr>
              <a:tr h="75647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Carlo Pezzana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Solitudine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Olio su tela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50x70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u="none" strike="noStrike">
                          <a:effectLst/>
                        </a:rPr>
                        <a:t>2021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sng" strike="noStrike">
                          <a:effectLst/>
                          <a:hlinkClick r:id="rId4"/>
                        </a:rPr>
                        <a:t>carlo.pez@outlook.it</a:t>
                      </a:r>
                      <a:endParaRPr lang="it-IT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02197591"/>
                  </a:ext>
                </a:extLst>
              </a:tr>
              <a:tr h="14224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60565432"/>
                  </a:ext>
                </a:extLst>
              </a:tr>
              <a:tr h="75647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Carlo Proverbio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Codice Rosso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Acquerello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80x80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u="none" strike="noStrike">
                          <a:effectLst/>
                        </a:rPr>
                        <a:t>2021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sng" strike="noStrike" dirty="0">
                          <a:effectLst/>
                        </a:rPr>
                        <a:t>349 7764966</a:t>
                      </a:r>
                      <a:endParaRPr lang="it-IT" sz="900" b="0" i="0" u="sng" strike="noStrike" dirty="0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30111849"/>
                  </a:ext>
                </a:extLst>
              </a:tr>
            </a:tbl>
          </a:graphicData>
        </a:graphic>
      </p:graphicFrame>
      <p:pic>
        <p:nvPicPr>
          <p:cNvPr id="5" name="Immagine 4">
            <a:extLst>
              <a:ext uri="{FF2B5EF4-FFF2-40B4-BE49-F238E27FC236}">
                <a16:creationId xmlns:a16="http://schemas.microsoft.com/office/drawing/2014/main" id="{A43121C2-46CB-4C22-A03D-A91E0E1F4E7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51025" y="895350"/>
            <a:ext cx="730250" cy="912813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BF632EA6-CB11-4091-9628-D230660EB2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1175" y="1962150"/>
            <a:ext cx="889000" cy="8763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1D3CF387-430B-417E-B1BE-B3988867AC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81188" y="4049713"/>
            <a:ext cx="615950" cy="862012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A3222434-E2C2-405E-9DF9-207C0FC856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6725" y="3067050"/>
            <a:ext cx="958850" cy="720725"/>
          </a:xfrm>
          <a:prstGeom prst="rect">
            <a:avLst/>
          </a:prstGeom>
        </p:spPr>
      </p:pic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id="{EC2A3A83-8E7A-4728-B1B4-0382B918DE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4622812"/>
              </p:ext>
            </p:extLst>
          </p:nvPr>
        </p:nvGraphicFramePr>
        <p:xfrm>
          <a:off x="825910" y="487132"/>
          <a:ext cx="11159614" cy="58503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07690">
                  <a:extLst>
                    <a:ext uri="{9D8B030D-6E8A-4147-A177-3AD203B41FA5}">
                      <a16:colId xmlns:a16="http://schemas.microsoft.com/office/drawing/2014/main" val="1122459858"/>
                    </a:ext>
                  </a:extLst>
                </a:gridCol>
                <a:gridCol w="1759974">
                  <a:extLst>
                    <a:ext uri="{9D8B030D-6E8A-4147-A177-3AD203B41FA5}">
                      <a16:colId xmlns:a16="http://schemas.microsoft.com/office/drawing/2014/main" val="2196436723"/>
                    </a:ext>
                  </a:extLst>
                </a:gridCol>
                <a:gridCol w="1999025">
                  <a:extLst>
                    <a:ext uri="{9D8B030D-6E8A-4147-A177-3AD203B41FA5}">
                      <a16:colId xmlns:a16="http://schemas.microsoft.com/office/drawing/2014/main" val="921062649"/>
                    </a:ext>
                  </a:extLst>
                </a:gridCol>
                <a:gridCol w="2273078">
                  <a:extLst>
                    <a:ext uri="{9D8B030D-6E8A-4147-A177-3AD203B41FA5}">
                      <a16:colId xmlns:a16="http://schemas.microsoft.com/office/drawing/2014/main" val="3844686990"/>
                    </a:ext>
                  </a:extLst>
                </a:gridCol>
                <a:gridCol w="887711">
                  <a:extLst>
                    <a:ext uri="{9D8B030D-6E8A-4147-A177-3AD203B41FA5}">
                      <a16:colId xmlns:a16="http://schemas.microsoft.com/office/drawing/2014/main" val="1639396087"/>
                    </a:ext>
                  </a:extLst>
                </a:gridCol>
                <a:gridCol w="645608">
                  <a:extLst>
                    <a:ext uri="{9D8B030D-6E8A-4147-A177-3AD203B41FA5}">
                      <a16:colId xmlns:a16="http://schemas.microsoft.com/office/drawing/2014/main" val="1538335425"/>
                    </a:ext>
                  </a:extLst>
                </a:gridCol>
                <a:gridCol w="2286528">
                  <a:extLst>
                    <a:ext uri="{9D8B030D-6E8A-4147-A177-3AD203B41FA5}">
                      <a16:colId xmlns:a16="http://schemas.microsoft.com/office/drawing/2014/main" val="1565994580"/>
                    </a:ext>
                  </a:extLst>
                </a:gridCol>
              </a:tblGrid>
              <a:tr h="106886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Gianpiero Brunelli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Non uccidete le farfalle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Acrilico su tela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50x50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hlinkClick r:id="rId9"/>
                        </a:rPr>
                        <a:t>brunelli-design@libero.it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7252054"/>
                  </a:ext>
                </a:extLst>
              </a:tr>
              <a:tr h="200985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9281263"/>
                  </a:ext>
                </a:extLst>
              </a:tr>
              <a:tr h="1068868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Maurizia Ceccarelli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Il </a:t>
                      </a:r>
                      <a:r>
                        <a:rPr lang="it-IT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coraggiodella</a:t>
                      </a:r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disperazione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Sanguigna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47x38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2015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hlinkClick r:id="rId10"/>
                        </a:rPr>
                        <a:t>mauriziaceccarelli@gmail.com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4167296"/>
                  </a:ext>
                </a:extLst>
              </a:tr>
              <a:tr h="200985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1561821"/>
                  </a:ext>
                </a:extLst>
              </a:tr>
              <a:tr h="1068868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Gaia Ferrari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Volto anonimo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Olio su tela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100x55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sng" strike="noStrike" dirty="0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11"/>
                        </a:rPr>
                        <a:t>gaiaferrari77@gmail.com</a:t>
                      </a:r>
                      <a:endParaRPr lang="it-IT" sz="1100" b="0" i="0" u="sng" strike="noStrike" dirty="0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600726"/>
                  </a:ext>
                </a:extLst>
              </a:tr>
              <a:tr h="200985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164262"/>
                  </a:ext>
                </a:extLst>
              </a:tr>
              <a:tr h="1068868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Annamaria Morosini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 ferita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Tecnica mista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30x30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hlinkClick r:id="rId12"/>
                        </a:rPr>
                        <a:t>annamaria.morosini@alice.it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5445508"/>
                  </a:ext>
                </a:extLst>
              </a:tr>
              <a:tr h="971908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Angelo Savarè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 memoria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Acrilico su tela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40x50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1976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hlinkClick r:id="rId13"/>
                        </a:rPr>
                        <a:t>angelosavare@gmail.com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059099"/>
                  </a:ext>
                </a:extLst>
              </a:tr>
            </a:tbl>
          </a:graphicData>
        </a:graphic>
      </p:graphicFrame>
      <p:pic>
        <p:nvPicPr>
          <p:cNvPr id="21" name="Immagine 20">
            <a:extLst>
              <a:ext uri="{FF2B5EF4-FFF2-40B4-BE49-F238E27FC236}">
                <a16:creationId xmlns:a16="http://schemas.microsoft.com/office/drawing/2014/main" id="{D351A98E-3EE1-436F-AFBD-C76BC25AE62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939" y="232727"/>
            <a:ext cx="1102628" cy="1084670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A3D4C4E8-5D32-4ACC-9B25-84993F49323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16150" y="3851464"/>
            <a:ext cx="1102627" cy="1094976"/>
          </a:xfrm>
          <a:prstGeom prst="rect">
            <a:avLst/>
          </a:prstGeom>
        </p:spPr>
      </p:pic>
      <p:pic>
        <p:nvPicPr>
          <p:cNvPr id="23" name="Immagine 22">
            <a:extLst>
              <a:ext uri="{FF2B5EF4-FFF2-40B4-BE49-F238E27FC236}">
                <a16:creationId xmlns:a16="http://schemas.microsoft.com/office/drawing/2014/main" id="{AE3DD6A4-0DF1-406A-9C81-AB368370AA2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2235940" y="1542741"/>
            <a:ext cx="1102627" cy="838815"/>
          </a:xfrm>
          <a:prstGeom prst="rect">
            <a:avLst/>
          </a:prstGeom>
        </p:spPr>
      </p:pic>
      <p:pic>
        <p:nvPicPr>
          <p:cNvPr id="25" name="Immagine 24">
            <a:extLst>
              <a:ext uri="{FF2B5EF4-FFF2-40B4-BE49-F238E27FC236}">
                <a16:creationId xmlns:a16="http://schemas.microsoft.com/office/drawing/2014/main" id="{42E5B3B4-E401-4119-976F-483D9F21264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418" y="2563294"/>
            <a:ext cx="959669" cy="1095437"/>
          </a:xfrm>
          <a:prstGeom prst="rect">
            <a:avLst/>
          </a:prstGeom>
        </p:spPr>
      </p:pic>
      <p:pic>
        <p:nvPicPr>
          <p:cNvPr id="27" name="Immagine 26">
            <a:extLst>
              <a:ext uri="{FF2B5EF4-FFF2-40B4-BE49-F238E27FC236}">
                <a16:creationId xmlns:a16="http://schemas.microsoft.com/office/drawing/2014/main" id="{B78670CB-33F6-4467-A2C6-39CC29F4356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150" y="5168460"/>
            <a:ext cx="1035707" cy="1299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10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id="{EC2A3A83-8E7A-4728-B1B4-0382B918DE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0681613"/>
              </p:ext>
            </p:extLst>
          </p:nvPr>
        </p:nvGraphicFramePr>
        <p:xfrm>
          <a:off x="422786" y="117989"/>
          <a:ext cx="11090788" cy="12346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99535">
                  <a:extLst>
                    <a:ext uri="{9D8B030D-6E8A-4147-A177-3AD203B41FA5}">
                      <a16:colId xmlns:a16="http://schemas.microsoft.com/office/drawing/2014/main" val="1122459858"/>
                    </a:ext>
                  </a:extLst>
                </a:gridCol>
                <a:gridCol w="1780802">
                  <a:extLst>
                    <a:ext uri="{9D8B030D-6E8A-4147-A177-3AD203B41FA5}">
                      <a16:colId xmlns:a16="http://schemas.microsoft.com/office/drawing/2014/main" val="2196436723"/>
                    </a:ext>
                  </a:extLst>
                </a:gridCol>
                <a:gridCol w="2017526">
                  <a:extLst>
                    <a:ext uri="{9D8B030D-6E8A-4147-A177-3AD203B41FA5}">
                      <a16:colId xmlns:a16="http://schemas.microsoft.com/office/drawing/2014/main" val="921062649"/>
                    </a:ext>
                  </a:extLst>
                </a:gridCol>
                <a:gridCol w="2273078">
                  <a:extLst>
                    <a:ext uri="{9D8B030D-6E8A-4147-A177-3AD203B41FA5}">
                      <a16:colId xmlns:a16="http://schemas.microsoft.com/office/drawing/2014/main" val="3844686990"/>
                    </a:ext>
                  </a:extLst>
                </a:gridCol>
                <a:gridCol w="887711">
                  <a:extLst>
                    <a:ext uri="{9D8B030D-6E8A-4147-A177-3AD203B41FA5}">
                      <a16:colId xmlns:a16="http://schemas.microsoft.com/office/drawing/2014/main" val="1639396087"/>
                    </a:ext>
                  </a:extLst>
                </a:gridCol>
                <a:gridCol w="645608">
                  <a:extLst>
                    <a:ext uri="{9D8B030D-6E8A-4147-A177-3AD203B41FA5}">
                      <a16:colId xmlns:a16="http://schemas.microsoft.com/office/drawing/2014/main" val="1538335425"/>
                    </a:ext>
                  </a:extLst>
                </a:gridCol>
                <a:gridCol w="2286528">
                  <a:extLst>
                    <a:ext uri="{9D8B030D-6E8A-4147-A177-3AD203B41FA5}">
                      <a16:colId xmlns:a16="http://schemas.microsoft.com/office/drawing/2014/main" val="1565994580"/>
                    </a:ext>
                  </a:extLst>
                </a:gridCol>
              </a:tblGrid>
              <a:tr h="1039267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Gianbattista Scacchi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Rispettate le farfalle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Olio su tela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110x110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1975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hlinkClick r:id="rId2"/>
                        </a:rPr>
                        <a:t>scacchigianbattista27@gmail.com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7252054"/>
                  </a:ext>
                </a:extLst>
              </a:tr>
              <a:tr h="195419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>
                          <a:effectLst/>
                        </a:rPr>
                        <a:t> 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>
                          <a:effectLst/>
                        </a:rPr>
                        <a:t> 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>
                          <a:effectLst/>
                        </a:rPr>
                        <a:t> 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>
                          <a:effectLst/>
                        </a:rPr>
                        <a:t> 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u="none" strike="noStrike" dirty="0">
                          <a:effectLst/>
                        </a:rPr>
                        <a:t> 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>
                          <a:effectLst/>
                        </a:rPr>
                        <a:t> 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9281263"/>
                  </a:ext>
                </a:extLst>
              </a:tr>
            </a:tbl>
          </a:graphicData>
        </a:graphic>
      </p:graphicFrame>
      <p:pic>
        <p:nvPicPr>
          <p:cNvPr id="3" name="Immagine 2">
            <a:extLst>
              <a:ext uri="{FF2B5EF4-FFF2-40B4-BE49-F238E27FC236}">
                <a16:creationId xmlns:a16="http://schemas.microsoft.com/office/drawing/2014/main" id="{E584A64A-6EF7-41EE-B18F-430A71BE71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42930" y="378544"/>
            <a:ext cx="954641" cy="806245"/>
          </a:xfrm>
          <a:prstGeom prst="rect">
            <a:avLst/>
          </a:prstGeom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19A297DC-ECC0-40EB-8791-8E0DC1C775D4}"/>
              </a:ext>
            </a:extLst>
          </p:cNvPr>
          <p:cNvSpPr txBox="1"/>
          <p:nvPr/>
        </p:nvSpPr>
        <p:spPr>
          <a:xfrm>
            <a:off x="4053144" y="1663488"/>
            <a:ext cx="2551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Artisti non legati a gruppi</a:t>
            </a:r>
          </a:p>
        </p:txBody>
      </p:sp>
      <p:graphicFrame>
        <p:nvGraphicFramePr>
          <p:cNvPr id="8" name="Tabella 7">
            <a:extLst>
              <a:ext uri="{FF2B5EF4-FFF2-40B4-BE49-F238E27FC236}">
                <a16:creationId xmlns:a16="http://schemas.microsoft.com/office/drawing/2014/main" id="{B365E017-5726-4529-92F0-E0F06D377C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0691265"/>
              </p:ext>
            </p:extLst>
          </p:nvPr>
        </p:nvGraphicFramePr>
        <p:xfrm>
          <a:off x="422786" y="2343633"/>
          <a:ext cx="11307098" cy="413582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69551">
                  <a:extLst>
                    <a:ext uri="{9D8B030D-6E8A-4147-A177-3AD203B41FA5}">
                      <a16:colId xmlns:a16="http://schemas.microsoft.com/office/drawing/2014/main" val="3559061948"/>
                    </a:ext>
                  </a:extLst>
                </a:gridCol>
                <a:gridCol w="1768913">
                  <a:extLst>
                    <a:ext uri="{9D8B030D-6E8A-4147-A177-3AD203B41FA5}">
                      <a16:colId xmlns:a16="http://schemas.microsoft.com/office/drawing/2014/main" val="1207834623"/>
                    </a:ext>
                  </a:extLst>
                </a:gridCol>
                <a:gridCol w="2056875">
                  <a:extLst>
                    <a:ext uri="{9D8B030D-6E8A-4147-A177-3AD203B41FA5}">
                      <a16:colId xmlns:a16="http://schemas.microsoft.com/office/drawing/2014/main" val="3092660720"/>
                    </a:ext>
                  </a:extLst>
                </a:gridCol>
                <a:gridCol w="2317411">
                  <a:extLst>
                    <a:ext uri="{9D8B030D-6E8A-4147-A177-3AD203B41FA5}">
                      <a16:colId xmlns:a16="http://schemas.microsoft.com/office/drawing/2014/main" val="906916386"/>
                    </a:ext>
                  </a:extLst>
                </a:gridCol>
                <a:gridCol w="905025">
                  <a:extLst>
                    <a:ext uri="{9D8B030D-6E8A-4147-A177-3AD203B41FA5}">
                      <a16:colId xmlns:a16="http://schemas.microsoft.com/office/drawing/2014/main" val="3454520566"/>
                    </a:ext>
                  </a:extLst>
                </a:gridCol>
                <a:gridCol w="629581">
                  <a:extLst>
                    <a:ext uri="{9D8B030D-6E8A-4147-A177-3AD203B41FA5}">
                      <a16:colId xmlns:a16="http://schemas.microsoft.com/office/drawing/2014/main" val="1746912781"/>
                    </a:ext>
                  </a:extLst>
                </a:gridCol>
                <a:gridCol w="2359742">
                  <a:extLst>
                    <a:ext uri="{9D8B030D-6E8A-4147-A177-3AD203B41FA5}">
                      <a16:colId xmlns:a16="http://schemas.microsoft.com/office/drawing/2014/main" val="1870292802"/>
                    </a:ext>
                  </a:extLst>
                </a:gridCol>
              </a:tblGrid>
              <a:tr h="1102257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Laura Amore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Donna spezzata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Argilla cotta 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40x20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lauramore1356@gmail.com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1797274"/>
                  </a:ext>
                </a:extLst>
              </a:tr>
              <a:tr h="207263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3906015"/>
                  </a:ext>
                </a:extLst>
              </a:tr>
              <a:tr h="1102257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Michela Baraldo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Continua violenza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Tecnica mista su tavola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47x60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 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sng" strike="noStrike" dirty="0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4"/>
                        </a:rPr>
                        <a:t>mikibar@virgilio.it</a:t>
                      </a:r>
                      <a:endParaRPr lang="it-IT" sz="1100" b="0" i="0" u="sng" strike="noStrike" dirty="0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1880599"/>
                  </a:ext>
                </a:extLst>
              </a:tr>
              <a:tr h="207263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1428873"/>
                  </a:ext>
                </a:extLst>
              </a:tr>
              <a:tr h="1102257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Anna Maria Bragalini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Bellezza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Fotografia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3938951"/>
                  </a:ext>
                </a:extLst>
              </a:tr>
              <a:tr h="20726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u="none" strike="noStrike" dirty="0">
                          <a:effectLst/>
                        </a:rPr>
                        <a:t> 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>
                          <a:effectLst/>
                        </a:rPr>
                        <a:t> 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1154898"/>
                  </a:ext>
                </a:extLst>
              </a:tr>
              <a:tr h="20726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u="none" strike="noStrike" dirty="0">
                          <a:effectLst/>
                        </a:rPr>
                        <a:t> 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>
                          <a:effectLst/>
                        </a:rPr>
                        <a:t> 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0509269"/>
                  </a:ext>
                </a:extLst>
              </a:tr>
            </a:tbl>
          </a:graphicData>
        </a:graphic>
      </p:graphicFrame>
      <p:pic>
        <p:nvPicPr>
          <p:cNvPr id="5" name="Immagine 4">
            <a:extLst>
              <a:ext uri="{FF2B5EF4-FFF2-40B4-BE49-F238E27FC236}">
                <a16:creationId xmlns:a16="http://schemas.microsoft.com/office/drawing/2014/main" id="{948B1EB3-D24C-44BA-9882-38601001BF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930" y="1848154"/>
            <a:ext cx="779851" cy="1279935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03C46328-FEDA-4A7C-A079-ACC70B5C27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931" y="3417795"/>
            <a:ext cx="725480" cy="1118503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C78E3905-72B2-49D3-A0F0-07C0653712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931" y="4831991"/>
            <a:ext cx="779851" cy="103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253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7C43D56A-F694-46A6-8A09-C467EC31AC2A}"/>
              </a:ext>
            </a:extLst>
          </p:cNvPr>
          <p:cNvGraphicFramePr>
            <a:graphicFrameLocks noGrp="1"/>
          </p:cNvGraphicFramePr>
          <p:nvPr/>
        </p:nvGraphicFramePr>
        <p:xfrm>
          <a:off x="1720850" y="895350"/>
          <a:ext cx="8750090" cy="43513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2078">
                  <a:extLst>
                    <a:ext uri="{9D8B030D-6E8A-4147-A177-3AD203B41FA5}">
                      <a16:colId xmlns:a16="http://schemas.microsoft.com/office/drawing/2014/main" val="396668926"/>
                    </a:ext>
                  </a:extLst>
                </a:gridCol>
                <a:gridCol w="1390101">
                  <a:extLst>
                    <a:ext uri="{9D8B030D-6E8A-4147-A177-3AD203B41FA5}">
                      <a16:colId xmlns:a16="http://schemas.microsoft.com/office/drawing/2014/main" val="2757375751"/>
                    </a:ext>
                  </a:extLst>
                </a:gridCol>
                <a:gridCol w="1616396">
                  <a:extLst>
                    <a:ext uri="{9D8B030D-6E8A-4147-A177-3AD203B41FA5}">
                      <a16:colId xmlns:a16="http://schemas.microsoft.com/office/drawing/2014/main" val="3937864033"/>
                    </a:ext>
                  </a:extLst>
                </a:gridCol>
                <a:gridCol w="1821139">
                  <a:extLst>
                    <a:ext uri="{9D8B030D-6E8A-4147-A177-3AD203B41FA5}">
                      <a16:colId xmlns:a16="http://schemas.microsoft.com/office/drawing/2014/main" val="2108219958"/>
                    </a:ext>
                  </a:extLst>
                </a:gridCol>
                <a:gridCol w="711214">
                  <a:extLst>
                    <a:ext uri="{9D8B030D-6E8A-4147-A177-3AD203B41FA5}">
                      <a16:colId xmlns:a16="http://schemas.microsoft.com/office/drawing/2014/main" val="454323369"/>
                    </a:ext>
                  </a:extLst>
                </a:gridCol>
                <a:gridCol w="517247">
                  <a:extLst>
                    <a:ext uri="{9D8B030D-6E8A-4147-A177-3AD203B41FA5}">
                      <a16:colId xmlns:a16="http://schemas.microsoft.com/office/drawing/2014/main" val="894566149"/>
                    </a:ext>
                  </a:extLst>
                </a:gridCol>
                <a:gridCol w="1831915">
                  <a:extLst>
                    <a:ext uri="{9D8B030D-6E8A-4147-A177-3AD203B41FA5}">
                      <a16:colId xmlns:a16="http://schemas.microsoft.com/office/drawing/2014/main" val="1450241648"/>
                    </a:ext>
                  </a:extLst>
                </a:gridCol>
              </a:tblGrid>
              <a:tr h="75647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Giovanni Cantamessa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Basta violenza sulle donne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Legno, cuore in ceramica e fiori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50x50x50 cm.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u="none" strike="noStrike">
                          <a:effectLst/>
                        </a:rPr>
                        <a:t>2020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sng" strike="noStrike">
                          <a:effectLst/>
                          <a:hlinkClick r:id="rId2"/>
                        </a:rPr>
                        <a:t>gian.cant.52@gmail.com</a:t>
                      </a:r>
                      <a:endParaRPr lang="it-IT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80654405"/>
                  </a:ext>
                </a:extLst>
              </a:tr>
              <a:tr h="14224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60763897"/>
                  </a:ext>
                </a:extLst>
              </a:tr>
              <a:tr h="75647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Fabrizio Menotti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Contro la violenza sulle donne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tondino, filo di ferro, saldatura a filo continuo, acrilico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50x50 cm.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u="none" strike="noStrike">
                          <a:effectLst/>
                        </a:rPr>
                        <a:t>2014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sng" strike="noStrike">
                          <a:effectLst/>
                          <a:hlinkClick r:id="rId3"/>
                        </a:rPr>
                        <a:t>dodo.filiferroforme@hotmail.it</a:t>
                      </a:r>
                      <a:endParaRPr lang="it-IT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96555325"/>
                  </a:ext>
                </a:extLst>
              </a:tr>
              <a:tr h="14224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21243786"/>
                  </a:ext>
                </a:extLst>
              </a:tr>
              <a:tr h="75647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Anna Nacca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Stato d' animo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Acquerello su carta</a:t>
                      </a:r>
                      <a:br>
                        <a:rPr lang="it-IT" sz="900" u="none" strike="noStrike">
                          <a:effectLst/>
                        </a:rPr>
                      </a:b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18x13 cm.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u="none" strike="noStrike">
                          <a:effectLst/>
                        </a:rPr>
                        <a:t>2019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sng" strike="noStrike">
                          <a:effectLst/>
                        </a:rPr>
                        <a:t>anna.nacca@yahoo.it</a:t>
                      </a:r>
                      <a:endParaRPr lang="it-IT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85399061"/>
                  </a:ext>
                </a:extLst>
              </a:tr>
              <a:tr h="14224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11117870"/>
                  </a:ext>
                </a:extLst>
              </a:tr>
              <a:tr h="75647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Carlo Pezzana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Solitudine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Olio su tela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50x70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u="none" strike="noStrike">
                          <a:effectLst/>
                        </a:rPr>
                        <a:t>2021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sng" strike="noStrike">
                          <a:effectLst/>
                          <a:hlinkClick r:id="rId4"/>
                        </a:rPr>
                        <a:t>carlo.pez@outlook.it</a:t>
                      </a:r>
                      <a:endParaRPr lang="it-IT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02197591"/>
                  </a:ext>
                </a:extLst>
              </a:tr>
              <a:tr h="14224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60565432"/>
                  </a:ext>
                </a:extLst>
              </a:tr>
              <a:tr h="75647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Carlo Proverbio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Codice Rosso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Acquerello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80x80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u="none" strike="noStrike">
                          <a:effectLst/>
                        </a:rPr>
                        <a:t>2021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sng" strike="noStrike" dirty="0">
                          <a:effectLst/>
                        </a:rPr>
                        <a:t>349 7764966</a:t>
                      </a:r>
                      <a:endParaRPr lang="it-IT" sz="900" b="0" i="0" u="sng" strike="noStrike" dirty="0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30111849"/>
                  </a:ext>
                </a:extLst>
              </a:tr>
            </a:tbl>
          </a:graphicData>
        </a:graphic>
      </p:graphicFrame>
      <p:pic>
        <p:nvPicPr>
          <p:cNvPr id="5" name="Immagine 4">
            <a:extLst>
              <a:ext uri="{FF2B5EF4-FFF2-40B4-BE49-F238E27FC236}">
                <a16:creationId xmlns:a16="http://schemas.microsoft.com/office/drawing/2014/main" id="{A43121C2-46CB-4C22-A03D-A91E0E1F4E7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51025" y="895350"/>
            <a:ext cx="730250" cy="912813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BF632EA6-CB11-4091-9628-D230660EB2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1175" y="1962150"/>
            <a:ext cx="889000" cy="8763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1D3CF387-430B-417E-B1BE-B3988867AC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81188" y="4049713"/>
            <a:ext cx="615950" cy="862012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A3222434-E2C2-405E-9DF9-207C0FC856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6725" y="3067050"/>
            <a:ext cx="958850" cy="720725"/>
          </a:xfrm>
          <a:prstGeom prst="rect">
            <a:avLst/>
          </a:prstGeom>
        </p:spPr>
      </p:pic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id="{EC2A3A83-8E7A-4728-B1B4-0382B918DE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8583776"/>
              </p:ext>
            </p:extLst>
          </p:nvPr>
        </p:nvGraphicFramePr>
        <p:xfrm>
          <a:off x="786581" y="438406"/>
          <a:ext cx="11090788" cy="59780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29032">
                  <a:extLst>
                    <a:ext uri="{9D8B030D-6E8A-4147-A177-3AD203B41FA5}">
                      <a16:colId xmlns:a16="http://schemas.microsoft.com/office/drawing/2014/main" val="1122459858"/>
                    </a:ext>
                  </a:extLst>
                </a:gridCol>
                <a:gridCol w="1751305">
                  <a:extLst>
                    <a:ext uri="{9D8B030D-6E8A-4147-A177-3AD203B41FA5}">
                      <a16:colId xmlns:a16="http://schemas.microsoft.com/office/drawing/2014/main" val="2196436723"/>
                    </a:ext>
                  </a:extLst>
                </a:gridCol>
                <a:gridCol w="2017526">
                  <a:extLst>
                    <a:ext uri="{9D8B030D-6E8A-4147-A177-3AD203B41FA5}">
                      <a16:colId xmlns:a16="http://schemas.microsoft.com/office/drawing/2014/main" val="921062649"/>
                    </a:ext>
                  </a:extLst>
                </a:gridCol>
                <a:gridCol w="2273078">
                  <a:extLst>
                    <a:ext uri="{9D8B030D-6E8A-4147-A177-3AD203B41FA5}">
                      <a16:colId xmlns:a16="http://schemas.microsoft.com/office/drawing/2014/main" val="3844686990"/>
                    </a:ext>
                  </a:extLst>
                </a:gridCol>
                <a:gridCol w="887711">
                  <a:extLst>
                    <a:ext uri="{9D8B030D-6E8A-4147-A177-3AD203B41FA5}">
                      <a16:colId xmlns:a16="http://schemas.microsoft.com/office/drawing/2014/main" val="1639396087"/>
                    </a:ext>
                  </a:extLst>
                </a:gridCol>
                <a:gridCol w="645608">
                  <a:extLst>
                    <a:ext uri="{9D8B030D-6E8A-4147-A177-3AD203B41FA5}">
                      <a16:colId xmlns:a16="http://schemas.microsoft.com/office/drawing/2014/main" val="1538335425"/>
                    </a:ext>
                  </a:extLst>
                </a:gridCol>
                <a:gridCol w="2286528">
                  <a:extLst>
                    <a:ext uri="{9D8B030D-6E8A-4147-A177-3AD203B41FA5}">
                      <a16:colId xmlns:a16="http://schemas.microsoft.com/office/drawing/2014/main" val="1565994580"/>
                    </a:ext>
                  </a:extLst>
                </a:gridCol>
              </a:tblGrid>
              <a:tr h="1039267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Donatella </a:t>
                      </a:r>
                      <a:r>
                        <a:rPr lang="it-IT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Bragotto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testa alta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Ikebana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donatellabrago@gmail.com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7252054"/>
                  </a:ext>
                </a:extLst>
              </a:tr>
              <a:tr h="19541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9281263"/>
                  </a:ext>
                </a:extLst>
              </a:tr>
              <a:tr h="1039267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Carolina Campi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Non una di meno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Acrilico su legno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91x120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hlinkClick r:id="rId9"/>
                        </a:rPr>
                        <a:t>campi.carolina@tiscali.it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4167296"/>
                  </a:ext>
                </a:extLst>
              </a:tr>
              <a:tr h="19541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1561821"/>
                  </a:ext>
                </a:extLst>
              </a:tr>
              <a:tr h="1039267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Rita Carelli Feri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Sono qui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Scultura tecnica mista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70x60x200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hlinkClick r:id="rId10"/>
                        </a:rPr>
                        <a:t>feririta@gmail.com  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600726"/>
                  </a:ext>
                </a:extLst>
              </a:tr>
              <a:tr h="19541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164262"/>
                  </a:ext>
                </a:extLst>
              </a:tr>
              <a:tr h="1039267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Rossella Cremonesi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Solitudine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Grafite e carboncino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21x30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hlinkClick r:id="rId11"/>
                        </a:rPr>
                        <a:t>rossella.crem@gmail.com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5445508"/>
                  </a:ext>
                </a:extLst>
              </a:tr>
              <a:tr h="19541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9285764"/>
                  </a:ext>
                </a:extLst>
              </a:tr>
              <a:tr h="1039267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Enrico </a:t>
                      </a:r>
                      <a:r>
                        <a:rPr lang="it-IT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Ferloni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Iran - Donna sofferente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Fotografia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21,6x27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hlinkClick r:id="rId12"/>
                        </a:rPr>
                        <a:t>enrico.ferloni@gmail.com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059099"/>
                  </a:ext>
                </a:extLst>
              </a:tr>
            </a:tbl>
          </a:graphicData>
        </a:graphic>
      </p:graphicFrame>
      <p:pic>
        <p:nvPicPr>
          <p:cNvPr id="8" name="Immagine 7">
            <a:extLst>
              <a:ext uri="{FF2B5EF4-FFF2-40B4-BE49-F238E27FC236}">
                <a16:creationId xmlns:a16="http://schemas.microsoft.com/office/drawing/2014/main" id="{F4DC084C-E745-465B-BDD7-3D6C999E915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89163" y="375578"/>
            <a:ext cx="694071" cy="1081332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19B1C88C-6002-4557-9644-5BAD0F8EA3D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9162" y="1528395"/>
            <a:ext cx="762821" cy="995315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01539560-587A-480C-984E-8DD9DCBCAC4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524" y="2523711"/>
            <a:ext cx="916970" cy="1375456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F7706274-4F5A-4B90-B7CC-CCF8E9A1549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16162" y="4015706"/>
            <a:ext cx="1040069" cy="780052"/>
          </a:xfrm>
          <a:prstGeom prst="rect">
            <a:avLst/>
          </a:prstGeom>
        </p:spPr>
      </p:pic>
      <p:pic>
        <p:nvPicPr>
          <p:cNvPr id="23" name="Immagine 22">
            <a:extLst>
              <a:ext uri="{FF2B5EF4-FFF2-40B4-BE49-F238E27FC236}">
                <a16:creationId xmlns:a16="http://schemas.microsoft.com/office/drawing/2014/main" id="{94D9124C-4753-4B33-963A-E34E83C156D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170" y="5149761"/>
            <a:ext cx="821279" cy="102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7593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7C43D56A-F694-46A6-8A09-C467EC31AC2A}"/>
              </a:ext>
            </a:extLst>
          </p:cNvPr>
          <p:cNvGraphicFramePr>
            <a:graphicFrameLocks noGrp="1"/>
          </p:cNvGraphicFramePr>
          <p:nvPr/>
        </p:nvGraphicFramePr>
        <p:xfrm>
          <a:off x="1720850" y="895350"/>
          <a:ext cx="8750090" cy="43513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2078">
                  <a:extLst>
                    <a:ext uri="{9D8B030D-6E8A-4147-A177-3AD203B41FA5}">
                      <a16:colId xmlns:a16="http://schemas.microsoft.com/office/drawing/2014/main" val="396668926"/>
                    </a:ext>
                  </a:extLst>
                </a:gridCol>
                <a:gridCol w="1390101">
                  <a:extLst>
                    <a:ext uri="{9D8B030D-6E8A-4147-A177-3AD203B41FA5}">
                      <a16:colId xmlns:a16="http://schemas.microsoft.com/office/drawing/2014/main" val="2757375751"/>
                    </a:ext>
                  </a:extLst>
                </a:gridCol>
                <a:gridCol w="1616396">
                  <a:extLst>
                    <a:ext uri="{9D8B030D-6E8A-4147-A177-3AD203B41FA5}">
                      <a16:colId xmlns:a16="http://schemas.microsoft.com/office/drawing/2014/main" val="3937864033"/>
                    </a:ext>
                  </a:extLst>
                </a:gridCol>
                <a:gridCol w="1821139">
                  <a:extLst>
                    <a:ext uri="{9D8B030D-6E8A-4147-A177-3AD203B41FA5}">
                      <a16:colId xmlns:a16="http://schemas.microsoft.com/office/drawing/2014/main" val="2108219958"/>
                    </a:ext>
                  </a:extLst>
                </a:gridCol>
                <a:gridCol w="711214">
                  <a:extLst>
                    <a:ext uri="{9D8B030D-6E8A-4147-A177-3AD203B41FA5}">
                      <a16:colId xmlns:a16="http://schemas.microsoft.com/office/drawing/2014/main" val="454323369"/>
                    </a:ext>
                  </a:extLst>
                </a:gridCol>
                <a:gridCol w="517247">
                  <a:extLst>
                    <a:ext uri="{9D8B030D-6E8A-4147-A177-3AD203B41FA5}">
                      <a16:colId xmlns:a16="http://schemas.microsoft.com/office/drawing/2014/main" val="894566149"/>
                    </a:ext>
                  </a:extLst>
                </a:gridCol>
                <a:gridCol w="1831915">
                  <a:extLst>
                    <a:ext uri="{9D8B030D-6E8A-4147-A177-3AD203B41FA5}">
                      <a16:colId xmlns:a16="http://schemas.microsoft.com/office/drawing/2014/main" val="1450241648"/>
                    </a:ext>
                  </a:extLst>
                </a:gridCol>
              </a:tblGrid>
              <a:tr h="75647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Giovanni Cantamessa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Basta violenza sulle donne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Legno, cuore in ceramica e fiori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50x50x50 cm.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u="none" strike="noStrike">
                          <a:effectLst/>
                        </a:rPr>
                        <a:t>2020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sng" strike="noStrike">
                          <a:effectLst/>
                          <a:hlinkClick r:id="rId2"/>
                        </a:rPr>
                        <a:t>gian.cant.52@gmail.com</a:t>
                      </a:r>
                      <a:endParaRPr lang="it-IT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80654405"/>
                  </a:ext>
                </a:extLst>
              </a:tr>
              <a:tr h="14224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60763897"/>
                  </a:ext>
                </a:extLst>
              </a:tr>
              <a:tr h="75647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Fabrizio Menotti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Contro la violenza sulle donne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tondino, filo di ferro, saldatura a filo continuo, acrilico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50x50 cm.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u="none" strike="noStrike">
                          <a:effectLst/>
                        </a:rPr>
                        <a:t>2014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sng" strike="noStrike">
                          <a:effectLst/>
                          <a:hlinkClick r:id="rId3"/>
                        </a:rPr>
                        <a:t>dodo.filiferroforme@hotmail.it</a:t>
                      </a:r>
                      <a:endParaRPr lang="it-IT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96555325"/>
                  </a:ext>
                </a:extLst>
              </a:tr>
              <a:tr h="14224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21243786"/>
                  </a:ext>
                </a:extLst>
              </a:tr>
              <a:tr h="75647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Anna Nacca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Stato d' animo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Acquerello su carta</a:t>
                      </a:r>
                      <a:br>
                        <a:rPr lang="it-IT" sz="900" u="none" strike="noStrike">
                          <a:effectLst/>
                        </a:rPr>
                      </a:b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18x13 cm.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u="none" strike="noStrike">
                          <a:effectLst/>
                        </a:rPr>
                        <a:t>2019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sng" strike="noStrike">
                          <a:effectLst/>
                        </a:rPr>
                        <a:t>anna.nacca@yahoo.it</a:t>
                      </a:r>
                      <a:endParaRPr lang="it-IT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85399061"/>
                  </a:ext>
                </a:extLst>
              </a:tr>
              <a:tr h="14224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11117870"/>
                  </a:ext>
                </a:extLst>
              </a:tr>
              <a:tr h="75647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Carlo Pezzana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Solitudine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Olio su tela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50x70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u="none" strike="noStrike">
                          <a:effectLst/>
                        </a:rPr>
                        <a:t>2021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sng" strike="noStrike">
                          <a:effectLst/>
                          <a:hlinkClick r:id="rId4"/>
                        </a:rPr>
                        <a:t>carlo.pez@outlook.it</a:t>
                      </a:r>
                      <a:endParaRPr lang="it-IT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02197591"/>
                  </a:ext>
                </a:extLst>
              </a:tr>
              <a:tr h="14224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60565432"/>
                  </a:ext>
                </a:extLst>
              </a:tr>
              <a:tr h="75647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Carlo Proverbio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Codice Rosso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Acquerello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80x80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u="none" strike="noStrike">
                          <a:effectLst/>
                        </a:rPr>
                        <a:t>2021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sng" strike="noStrike" dirty="0">
                          <a:effectLst/>
                        </a:rPr>
                        <a:t>349 7764966</a:t>
                      </a:r>
                      <a:endParaRPr lang="it-IT" sz="900" b="0" i="0" u="sng" strike="noStrike" dirty="0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30111849"/>
                  </a:ext>
                </a:extLst>
              </a:tr>
            </a:tbl>
          </a:graphicData>
        </a:graphic>
      </p:graphicFrame>
      <p:pic>
        <p:nvPicPr>
          <p:cNvPr id="5" name="Immagine 4">
            <a:extLst>
              <a:ext uri="{FF2B5EF4-FFF2-40B4-BE49-F238E27FC236}">
                <a16:creationId xmlns:a16="http://schemas.microsoft.com/office/drawing/2014/main" id="{A43121C2-46CB-4C22-A03D-A91E0E1F4E7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51025" y="895350"/>
            <a:ext cx="730250" cy="912813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BF632EA6-CB11-4091-9628-D230660EB2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1175" y="1962150"/>
            <a:ext cx="889000" cy="8763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1D3CF387-430B-417E-B1BE-B3988867AC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81188" y="4049713"/>
            <a:ext cx="615950" cy="862012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A3222434-E2C2-405E-9DF9-207C0FC856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6725" y="3067050"/>
            <a:ext cx="958850" cy="720725"/>
          </a:xfrm>
          <a:prstGeom prst="rect">
            <a:avLst/>
          </a:prstGeom>
        </p:spPr>
      </p:pic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id="{EC2A3A83-8E7A-4728-B1B4-0382B918DE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1653115"/>
              </p:ext>
            </p:extLst>
          </p:nvPr>
        </p:nvGraphicFramePr>
        <p:xfrm>
          <a:off x="776748" y="568248"/>
          <a:ext cx="11090788" cy="49387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45264">
                  <a:extLst>
                    <a:ext uri="{9D8B030D-6E8A-4147-A177-3AD203B41FA5}">
                      <a16:colId xmlns:a16="http://schemas.microsoft.com/office/drawing/2014/main" val="1122459858"/>
                    </a:ext>
                  </a:extLst>
                </a:gridCol>
                <a:gridCol w="1753574">
                  <a:extLst>
                    <a:ext uri="{9D8B030D-6E8A-4147-A177-3AD203B41FA5}">
                      <a16:colId xmlns:a16="http://schemas.microsoft.com/office/drawing/2014/main" val="2196436723"/>
                    </a:ext>
                  </a:extLst>
                </a:gridCol>
                <a:gridCol w="1999025">
                  <a:extLst>
                    <a:ext uri="{9D8B030D-6E8A-4147-A177-3AD203B41FA5}">
                      <a16:colId xmlns:a16="http://schemas.microsoft.com/office/drawing/2014/main" val="921062649"/>
                    </a:ext>
                  </a:extLst>
                </a:gridCol>
                <a:gridCol w="2307504">
                  <a:extLst>
                    <a:ext uri="{9D8B030D-6E8A-4147-A177-3AD203B41FA5}">
                      <a16:colId xmlns:a16="http://schemas.microsoft.com/office/drawing/2014/main" val="3844686990"/>
                    </a:ext>
                  </a:extLst>
                </a:gridCol>
                <a:gridCol w="853285">
                  <a:extLst>
                    <a:ext uri="{9D8B030D-6E8A-4147-A177-3AD203B41FA5}">
                      <a16:colId xmlns:a16="http://schemas.microsoft.com/office/drawing/2014/main" val="1639396087"/>
                    </a:ext>
                  </a:extLst>
                </a:gridCol>
                <a:gridCol w="645608">
                  <a:extLst>
                    <a:ext uri="{9D8B030D-6E8A-4147-A177-3AD203B41FA5}">
                      <a16:colId xmlns:a16="http://schemas.microsoft.com/office/drawing/2014/main" val="1538335425"/>
                    </a:ext>
                  </a:extLst>
                </a:gridCol>
                <a:gridCol w="2286528">
                  <a:extLst>
                    <a:ext uri="{9D8B030D-6E8A-4147-A177-3AD203B41FA5}">
                      <a16:colId xmlns:a16="http://schemas.microsoft.com/office/drawing/2014/main" val="1565994580"/>
                    </a:ext>
                  </a:extLst>
                </a:gridCol>
              </a:tblGrid>
              <a:tr h="19541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9281263"/>
                  </a:ext>
                </a:extLst>
              </a:tr>
              <a:tr h="1039267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Grazia Galimberti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Delicatezza di un fiore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Acrilico su tela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50x40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hlinkClick r:id="rId9"/>
                        </a:rPr>
                        <a:t>graziagal@gmail.com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4167296"/>
                  </a:ext>
                </a:extLst>
              </a:tr>
              <a:tr h="19541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1561821"/>
                  </a:ext>
                </a:extLst>
              </a:tr>
              <a:tr h="1039267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Laura </a:t>
                      </a:r>
                      <a:r>
                        <a:rPr lang="it-IT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Gaverini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Sguardo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Smalti all'acqua su carta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70x50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hlinkClick r:id="rId10"/>
                        </a:rPr>
                        <a:t>lau.gaverini@libero.it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600726"/>
                  </a:ext>
                </a:extLst>
              </a:tr>
              <a:tr h="19541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164262"/>
                  </a:ext>
                </a:extLst>
              </a:tr>
              <a:tr h="1039267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Marialuisa Gregori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Senza titolo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Tecnica mista : olio tessuto di lino, juta, ami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70x50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hlinkClick r:id="rId11"/>
                        </a:rPr>
                        <a:t>marieluisegregori@gmail.com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5445508"/>
                  </a:ext>
                </a:extLst>
              </a:tr>
              <a:tr h="19541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9285764"/>
                  </a:ext>
                </a:extLst>
              </a:tr>
              <a:tr h="1039267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Francesca Introzzi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"Ci sono"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Smalti su carta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55x35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hlinkClick r:id="rId12"/>
                        </a:rPr>
                        <a:t>f.introzzi@gmail.com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059099"/>
                  </a:ext>
                </a:extLst>
              </a:tr>
            </a:tbl>
          </a:graphicData>
        </a:graphic>
      </p:graphicFrame>
      <p:pic>
        <p:nvPicPr>
          <p:cNvPr id="12" name="Immagine 11">
            <a:extLst>
              <a:ext uri="{FF2B5EF4-FFF2-40B4-BE49-F238E27FC236}">
                <a16:creationId xmlns:a16="http://schemas.microsoft.com/office/drawing/2014/main" id="{4CC93AE7-DFD8-4EF6-8E10-08D123BB25B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380" y="723897"/>
            <a:ext cx="857789" cy="1057275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C7F8F39E-0B2E-4BFF-8A09-5486EBFB7D1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457" y="2096472"/>
            <a:ext cx="1139752" cy="741363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062ED8AE-CD0B-41D1-A7AD-019B55608CE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457" y="3283745"/>
            <a:ext cx="1223529" cy="862012"/>
          </a:xfrm>
          <a:prstGeom prst="rect">
            <a:avLst/>
          </a:prstGeom>
        </p:spPr>
      </p:pic>
      <p:pic>
        <p:nvPicPr>
          <p:cNvPr id="23" name="Immagine 22">
            <a:extLst>
              <a:ext uri="{FF2B5EF4-FFF2-40B4-BE49-F238E27FC236}">
                <a16:creationId xmlns:a16="http://schemas.microsoft.com/office/drawing/2014/main" id="{F3DA4D64-4F7B-47BD-A75C-B88DCBCF0BD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9600" y="4645181"/>
            <a:ext cx="1200386" cy="755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904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7C43D56A-F694-46A6-8A09-C467EC31AC2A}"/>
              </a:ext>
            </a:extLst>
          </p:cNvPr>
          <p:cNvGraphicFramePr>
            <a:graphicFrameLocks noGrp="1"/>
          </p:cNvGraphicFramePr>
          <p:nvPr/>
        </p:nvGraphicFramePr>
        <p:xfrm>
          <a:off x="1720850" y="895350"/>
          <a:ext cx="8750090" cy="43513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2078">
                  <a:extLst>
                    <a:ext uri="{9D8B030D-6E8A-4147-A177-3AD203B41FA5}">
                      <a16:colId xmlns:a16="http://schemas.microsoft.com/office/drawing/2014/main" val="396668926"/>
                    </a:ext>
                  </a:extLst>
                </a:gridCol>
                <a:gridCol w="1390101">
                  <a:extLst>
                    <a:ext uri="{9D8B030D-6E8A-4147-A177-3AD203B41FA5}">
                      <a16:colId xmlns:a16="http://schemas.microsoft.com/office/drawing/2014/main" val="2757375751"/>
                    </a:ext>
                  </a:extLst>
                </a:gridCol>
                <a:gridCol w="1616396">
                  <a:extLst>
                    <a:ext uri="{9D8B030D-6E8A-4147-A177-3AD203B41FA5}">
                      <a16:colId xmlns:a16="http://schemas.microsoft.com/office/drawing/2014/main" val="3937864033"/>
                    </a:ext>
                  </a:extLst>
                </a:gridCol>
                <a:gridCol w="1821139">
                  <a:extLst>
                    <a:ext uri="{9D8B030D-6E8A-4147-A177-3AD203B41FA5}">
                      <a16:colId xmlns:a16="http://schemas.microsoft.com/office/drawing/2014/main" val="2108219958"/>
                    </a:ext>
                  </a:extLst>
                </a:gridCol>
                <a:gridCol w="711214">
                  <a:extLst>
                    <a:ext uri="{9D8B030D-6E8A-4147-A177-3AD203B41FA5}">
                      <a16:colId xmlns:a16="http://schemas.microsoft.com/office/drawing/2014/main" val="454323369"/>
                    </a:ext>
                  </a:extLst>
                </a:gridCol>
                <a:gridCol w="517247">
                  <a:extLst>
                    <a:ext uri="{9D8B030D-6E8A-4147-A177-3AD203B41FA5}">
                      <a16:colId xmlns:a16="http://schemas.microsoft.com/office/drawing/2014/main" val="894566149"/>
                    </a:ext>
                  </a:extLst>
                </a:gridCol>
                <a:gridCol w="1831915">
                  <a:extLst>
                    <a:ext uri="{9D8B030D-6E8A-4147-A177-3AD203B41FA5}">
                      <a16:colId xmlns:a16="http://schemas.microsoft.com/office/drawing/2014/main" val="1450241648"/>
                    </a:ext>
                  </a:extLst>
                </a:gridCol>
              </a:tblGrid>
              <a:tr h="75647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Giovanni Cantamessa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Basta violenza sulle donne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Legno, cuore in ceramica e fiori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50x50x50 cm.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u="none" strike="noStrike">
                          <a:effectLst/>
                        </a:rPr>
                        <a:t>2020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sng" strike="noStrike">
                          <a:effectLst/>
                          <a:hlinkClick r:id="rId2"/>
                        </a:rPr>
                        <a:t>gian.cant.52@gmail.com</a:t>
                      </a:r>
                      <a:endParaRPr lang="it-IT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80654405"/>
                  </a:ext>
                </a:extLst>
              </a:tr>
              <a:tr h="14224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60763897"/>
                  </a:ext>
                </a:extLst>
              </a:tr>
              <a:tr h="75647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Fabrizio Menotti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Contro la violenza sulle donne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tondino, filo di ferro, saldatura a filo continuo, acrilico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50x50 cm.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u="none" strike="noStrike">
                          <a:effectLst/>
                        </a:rPr>
                        <a:t>2014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sng" strike="noStrike">
                          <a:effectLst/>
                          <a:hlinkClick r:id="rId3"/>
                        </a:rPr>
                        <a:t>dodo.filiferroforme@hotmail.it</a:t>
                      </a:r>
                      <a:endParaRPr lang="it-IT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96555325"/>
                  </a:ext>
                </a:extLst>
              </a:tr>
              <a:tr h="14224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21243786"/>
                  </a:ext>
                </a:extLst>
              </a:tr>
              <a:tr h="75647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Anna Nacca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Stato d' animo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Acquerello su carta</a:t>
                      </a:r>
                      <a:br>
                        <a:rPr lang="it-IT" sz="900" u="none" strike="noStrike">
                          <a:effectLst/>
                        </a:rPr>
                      </a:b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18x13 cm.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u="none" strike="noStrike">
                          <a:effectLst/>
                        </a:rPr>
                        <a:t>2019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sng" strike="noStrike">
                          <a:effectLst/>
                        </a:rPr>
                        <a:t>anna.nacca@yahoo.it</a:t>
                      </a:r>
                      <a:endParaRPr lang="it-IT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85399061"/>
                  </a:ext>
                </a:extLst>
              </a:tr>
              <a:tr h="14224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11117870"/>
                  </a:ext>
                </a:extLst>
              </a:tr>
              <a:tr h="75647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Carlo Pezzana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Solitudine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Olio su tela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50x70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u="none" strike="noStrike">
                          <a:effectLst/>
                        </a:rPr>
                        <a:t>2021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sng" strike="noStrike">
                          <a:effectLst/>
                          <a:hlinkClick r:id="rId4"/>
                        </a:rPr>
                        <a:t>carlo.pez@outlook.it</a:t>
                      </a:r>
                      <a:endParaRPr lang="it-IT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02197591"/>
                  </a:ext>
                </a:extLst>
              </a:tr>
              <a:tr h="14224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60565432"/>
                  </a:ext>
                </a:extLst>
              </a:tr>
              <a:tr h="75647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Carlo Proverbio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Codice Rosso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Acquerello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80x80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u="none" strike="noStrike">
                          <a:effectLst/>
                        </a:rPr>
                        <a:t>2021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sng" strike="noStrike" dirty="0">
                          <a:effectLst/>
                        </a:rPr>
                        <a:t>349 7764966</a:t>
                      </a:r>
                      <a:endParaRPr lang="it-IT" sz="900" b="0" i="0" u="sng" strike="noStrike" dirty="0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30111849"/>
                  </a:ext>
                </a:extLst>
              </a:tr>
            </a:tbl>
          </a:graphicData>
        </a:graphic>
      </p:graphicFrame>
      <p:pic>
        <p:nvPicPr>
          <p:cNvPr id="5" name="Immagine 4">
            <a:extLst>
              <a:ext uri="{FF2B5EF4-FFF2-40B4-BE49-F238E27FC236}">
                <a16:creationId xmlns:a16="http://schemas.microsoft.com/office/drawing/2014/main" id="{A43121C2-46CB-4C22-A03D-A91E0E1F4E7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51025" y="895350"/>
            <a:ext cx="730250" cy="912813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BF632EA6-CB11-4091-9628-D230660EB2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1175" y="1962150"/>
            <a:ext cx="889000" cy="8763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1D3CF387-430B-417E-B1BE-B3988867AC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81188" y="4049713"/>
            <a:ext cx="615950" cy="862012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A3222434-E2C2-405E-9DF9-207C0FC856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6725" y="3067050"/>
            <a:ext cx="958850" cy="720725"/>
          </a:xfrm>
          <a:prstGeom prst="rect">
            <a:avLst/>
          </a:prstGeom>
        </p:spPr>
      </p:pic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id="{EC2A3A83-8E7A-4728-B1B4-0382B918DE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5142916"/>
              </p:ext>
            </p:extLst>
          </p:nvPr>
        </p:nvGraphicFramePr>
        <p:xfrm>
          <a:off x="786581" y="438406"/>
          <a:ext cx="11090788" cy="59780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45264">
                  <a:extLst>
                    <a:ext uri="{9D8B030D-6E8A-4147-A177-3AD203B41FA5}">
                      <a16:colId xmlns:a16="http://schemas.microsoft.com/office/drawing/2014/main" val="1122459858"/>
                    </a:ext>
                  </a:extLst>
                </a:gridCol>
                <a:gridCol w="1704413">
                  <a:extLst>
                    <a:ext uri="{9D8B030D-6E8A-4147-A177-3AD203B41FA5}">
                      <a16:colId xmlns:a16="http://schemas.microsoft.com/office/drawing/2014/main" val="2196436723"/>
                    </a:ext>
                  </a:extLst>
                </a:gridCol>
                <a:gridCol w="2048186">
                  <a:extLst>
                    <a:ext uri="{9D8B030D-6E8A-4147-A177-3AD203B41FA5}">
                      <a16:colId xmlns:a16="http://schemas.microsoft.com/office/drawing/2014/main" val="921062649"/>
                    </a:ext>
                  </a:extLst>
                </a:gridCol>
                <a:gridCol w="2273078">
                  <a:extLst>
                    <a:ext uri="{9D8B030D-6E8A-4147-A177-3AD203B41FA5}">
                      <a16:colId xmlns:a16="http://schemas.microsoft.com/office/drawing/2014/main" val="3844686990"/>
                    </a:ext>
                  </a:extLst>
                </a:gridCol>
                <a:gridCol w="887711">
                  <a:extLst>
                    <a:ext uri="{9D8B030D-6E8A-4147-A177-3AD203B41FA5}">
                      <a16:colId xmlns:a16="http://schemas.microsoft.com/office/drawing/2014/main" val="1639396087"/>
                    </a:ext>
                  </a:extLst>
                </a:gridCol>
                <a:gridCol w="645608">
                  <a:extLst>
                    <a:ext uri="{9D8B030D-6E8A-4147-A177-3AD203B41FA5}">
                      <a16:colId xmlns:a16="http://schemas.microsoft.com/office/drawing/2014/main" val="1538335425"/>
                    </a:ext>
                  </a:extLst>
                </a:gridCol>
                <a:gridCol w="2286528">
                  <a:extLst>
                    <a:ext uri="{9D8B030D-6E8A-4147-A177-3AD203B41FA5}">
                      <a16:colId xmlns:a16="http://schemas.microsoft.com/office/drawing/2014/main" val="1565994580"/>
                    </a:ext>
                  </a:extLst>
                </a:gridCol>
              </a:tblGrid>
              <a:tr h="1039267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Fabia Lucco Castello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Uno strumento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olio su tela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60x40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2011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fabia.lucco@gmail.com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7252054"/>
                  </a:ext>
                </a:extLst>
              </a:tr>
              <a:tr h="19541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9281263"/>
                  </a:ext>
                </a:extLst>
              </a:tr>
              <a:tr h="1039267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Daniela Elisabetta Meda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Riflessione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Acrilico su tavola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55x90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4167296"/>
                  </a:ext>
                </a:extLst>
              </a:tr>
              <a:tr h="19541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1561821"/>
                  </a:ext>
                </a:extLst>
              </a:tr>
              <a:tr h="1039267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Franco Molina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Libera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Scultura 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hlinkClick r:id="rId9"/>
                        </a:rPr>
                        <a:t>franco58molina@gmail.com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600726"/>
                  </a:ext>
                </a:extLst>
              </a:tr>
              <a:tr h="19541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164262"/>
                  </a:ext>
                </a:extLst>
              </a:tr>
              <a:tr h="1039267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Donatella Murru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Non amore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Vernice su carta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26x21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hlinkClick r:id="rId10"/>
                        </a:rPr>
                        <a:t>donatellamurru@tiscali.it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5445508"/>
                  </a:ext>
                </a:extLst>
              </a:tr>
              <a:tr h="19541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9285764"/>
                  </a:ext>
                </a:extLst>
              </a:tr>
              <a:tr h="1039267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Daniela Nasoni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All'orizzonte immagino-Ingeborg Bachmann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Acrilico su tela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50x100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059099"/>
                  </a:ext>
                </a:extLst>
              </a:tr>
            </a:tbl>
          </a:graphicData>
        </a:graphic>
      </p:graphicFrame>
      <p:pic>
        <p:nvPicPr>
          <p:cNvPr id="8" name="Immagine 7">
            <a:extLst>
              <a:ext uri="{FF2B5EF4-FFF2-40B4-BE49-F238E27FC236}">
                <a16:creationId xmlns:a16="http://schemas.microsoft.com/office/drawing/2014/main" id="{AF7F9E30-3B48-47EF-B528-CC63AF5C8ED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792" y="466345"/>
            <a:ext cx="1108685" cy="831514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1BA4EBAA-D560-4004-961B-572CF6600E8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431" y="1417001"/>
            <a:ext cx="836345" cy="1236848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0A3275E0-A5D5-41DE-9C4B-88559844637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4198" y="2838450"/>
            <a:ext cx="889000" cy="1185334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3183409F-CB6E-4B95-AD97-4DA9245C362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873" y="4208385"/>
            <a:ext cx="1108685" cy="831515"/>
          </a:xfrm>
          <a:prstGeom prst="rect">
            <a:avLst/>
          </a:prstGeom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007C1B85-A829-4536-917E-ECFED57E6A2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9784" y="5275072"/>
            <a:ext cx="502982" cy="1038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6954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7C43D56A-F694-46A6-8A09-C467EC31AC2A}"/>
              </a:ext>
            </a:extLst>
          </p:cNvPr>
          <p:cNvGraphicFramePr>
            <a:graphicFrameLocks noGrp="1"/>
          </p:cNvGraphicFramePr>
          <p:nvPr/>
        </p:nvGraphicFramePr>
        <p:xfrm>
          <a:off x="1720850" y="895350"/>
          <a:ext cx="8750090" cy="43513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2078">
                  <a:extLst>
                    <a:ext uri="{9D8B030D-6E8A-4147-A177-3AD203B41FA5}">
                      <a16:colId xmlns:a16="http://schemas.microsoft.com/office/drawing/2014/main" val="396668926"/>
                    </a:ext>
                  </a:extLst>
                </a:gridCol>
                <a:gridCol w="1390101">
                  <a:extLst>
                    <a:ext uri="{9D8B030D-6E8A-4147-A177-3AD203B41FA5}">
                      <a16:colId xmlns:a16="http://schemas.microsoft.com/office/drawing/2014/main" val="2757375751"/>
                    </a:ext>
                  </a:extLst>
                </a:gridCol>
                <a:gridCol w="1616396">
                  <a:extLst>
                    <a:ext uri="{9D8B030D-6E8A-4147-A177-3AD203B41FA5}">
                      <a16:colId xmlns:a16="http://schemas.microsoft.com/office/drawing/2014/main" val="3937864033"/>
                    </a:ext>
                  </a:extLst>
                </a:gridCol>
                <a:gridCol w="1821139">
                  <a:extLst>
                    <a:ext uri="{9D8B030D-6E8A-4147-A177-3AD203B41FA5}">
                      <a16:colId xmlns:a16="http://schemas.microsoft.com/office/drawing/2014/main" val="2108219958"/>
                    </a:ext>
                  </a:extLst>
                </a:gridCol>
                <a:gridCol w="711214">
                  <a:extLst>
                    <a:ext uri="{9D8B030D-6E8A-4147-A177-3AD203B41FA5}">
                      <a16:colId xmlns:a16="http://schemas.microsoft.com/office/drawing/2014/main" val="454323369"/>
                    </a:ext>
                  </a:extLst>
                </a:gridCol>
                <a:gridCol w="517247">
                  <a:extLst>
                    <a:ext uri="{9D8B030D-6E8A-4147-A177-3AD203B41FA5}">
                      <a16:colId xmlns:a16="http://schemas.microsoft.com/office/drawing/2014/main" val="894566149"/>
                    </a:ext>
                  </a:extLst>
                </a:gridCol>
                <a:gridCol w="1831915">
                  <a:extLst>
                    <a:ext uri="{9D8B030D-6E8A-4147-A177-3AD203B41FA5}">
                      <a16:colId xmlns:a16="http://schemas.microsoft.com/office/drawing/2014/main" val="1450241648"/>
                    </a:ext>
                  </a:extLst>
                </a:gridCol>
              </a:tblGrid>
              <a:tr h="75647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Giovanni Cantamessa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Basta violenza sulle donne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Legno, cuore in ceramica e fiori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50x50x50 cm.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u="none" strike="noStrike">
                          <a:effectLst/>
                        </a:rPr>
                        <a:t>2020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sng" strike="noStrike">
                          <a:effectLst/>
                          <a:hlinkClick r:id="rId2"/>
                        </a:rPr>
                        <a:t>gian.cant.52@gmail.com</a:t>
                      </a:r>
                      <a:endParaRPr lang="it-IT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80654405"/>
                  </a:ext>
                </a:extLst>
              </a:tr>
              <a:tr h="14224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60763897"/>
                  </a:ext>
                </a:extLst>
              </a:tr>
              <a:tr h="75647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Fabrizio Menotti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Contro la violenza sulle donne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tondino, filo di ferro, saldatura a filo continuo, acrilico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50x50 cm.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u="none" strike="noStrike">
                          <a:effectLst/>
                        </a:rPr>
                        <a:t>2014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sng" strike="noStrike">
                          <a:effectLst/>
                          <a:hlinkClick r:id="rId3"/>
                        </a:rPr>
                        <a:t>dodo.filiferroforme@hotmail.it</a:t>
                      </a:r>
                      <a:endParaRPr lang="it-IT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96555325"/>
                  </a:ext>
                </a:extLst>
              </a:tr>
              <a:tr h="14224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21243786"/>
                  </a:ext>
                </a:extLst>
              </a:tr>
              <a:tr h="75647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Anna Nacca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Stato d' animo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Acquerello su carta</a:t>
                      </a:r>
                      <a:br>
                        <a:rPr lang="it-IT" sz="900" u="none" strike="noStrike">
                          <a:effectLst/>
                        </a:rPr>
                      </a:b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18x13 cm.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u="none" strike="noStrike">
                          <a:effectLst/>
                        </a:rPr>
                        <a:t>2019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sng" strike="noStrike">
                          <a:effectLst/>
                        </a:rPr>
                        <a:t>anna.nacca@yahoo.it</a:t>
                      </a:r>
                      <a:endParaRPr lang="it-IT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85399061"/>
                  </a:ext>
                </a:extLst>
              </a:tr>
              <a:tr h="14224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11117870"/>
                  </a:ext>
                </a:extLst>
              </a:tr>
              <a:tr h="75647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Carlo Pezzana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Solitudine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Olio su tela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50x70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u="none" strike="noStrike">
                          <a:effectLst/>
                        </a:rPr>
                        <a:t>2021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sng" strike="noStrike">
                          <a:effectLst/>
                          <a:hlinkClick r:id="rId4"/>
                        </a:rPr>
                        <a:t>carlo.pez@outlook.it</a:t>
                      </a:r>
                      <a:endParaRPr lang="it-IT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02197591"/>
                  </a:ext>
                </a:extLst>
              </a:tr>
              <a:tr h="14224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60565432"/>
                  </a:ext>
                </a:extLst>
              </a:tr>
              <a:tr h="75647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Carlo Proverbio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Codice Rosso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Acquerello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80x80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u="none" strike="noStrike">
                          <a:effectLst/>
                        </a:rPr>
                        <a:t>2021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sng" strike="noStrike" dirty="0">
                          <a:effectLst/>
                        </a:rPr>
                        <a:t>349 7764966</a:t>
                      </a:r>
                      <a:endParaRPr lang="it-IT" sz="900" b="0" i="0" u="sng" strike="noStrike" dirty="0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30111849"/>
                  </a:ext>
                </a:extLst>
              </a:tr>
            </a:tbl>
          </a:graphicData>
        </a:graphic>
      </p:graphicFrame>
      <p:pic>
        <p:nvPicPr>
          <p:cNvPr id="5" name="Immagine 4">
            <a:extLst>
              <a:ext uri="{FF2B5EF4-FFF2-40B4-BE49-F238E27FC236}">
                <a16:creationId xmlns:a16="http://schemas.microsoft.com/office/drawing/2014/main" id="{A43121C2-46CB-4C22-A03D-A91E0E1F4E7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51025" y="895350"/>
            <a:ext cx="730250" cy="912813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BF632EA6-CB11-4091-9628-D230660EB2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1175" y="1962150"/>
            <a:ext cx="889000" cy="8763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1D3CF387-430B-417E-B1BE-B3988867AC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81188" y="4049713"/>
            <a:ext cx="615950" cy="862012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A3222434-E2C2-405E-9DF9-207C0FC856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6725" y="3067050"/>
            <a:ext cx="958850" cy="720725"/>
          </a:xfrm>
          <a:prstGeom prst="rect">
            <a:avLst/>
          </a:prstGeom>
        </p:spPr>
      </p:pic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id="{EC2A3A83-8E7A-4728-B1B4-0382B918DE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2509099"/>
              </p:ext>
            </p:extLst>
          </p:nvPr>
        </p:nvGraphicFramePr>
        <p:xfrm>
          <a:off x="786581" y="438406"/>
          <a:ext cx="10992464" cy="60929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72291">
                  <a:extLst>
                    <a:ext uri="{9D8B030D-6E8A-4147-A177-3AD203B41FA5}">
                      <a16:colId xmlns:a16="http://schemas.microsoft.com/office/drawing/2014/main" val="1122459858"/>
                    </a:ext>
                  </a:extLst>
                </a:gridCol>
                <a:gridCol w="1541412">
                  <a:extLst>
                    <a:ext uri="{9D8B030D-6E8A-4147-A177-3AD203B41FA5}">
                      <a16:colId xmlns:a16="http://schemas.microsoft.com/office/drawing/2014/main" val="2196436723"/>
                    </a:ext>
                  </a:extLst>
                </a:gridCol>
                <a:gridCol w="1991284">
                  <a:extLst>
                    <a:ext uri="{9D8B030D-6E8A-4147-A177-3AD203B41FA5}">
                      <a16:colId xmlns:a16="http://schemas.microsoft.com/office/drawing/2014/main" val="921062649"/>
                    </a:ext>
                  </a:extLst>
                </a:gridCol>
                <a:gridCol w="2139875">
                  <a:extLst>
                    <a:ext uri="{9D8B030D-6E8A-4147-A177-3AD203B41FA5}">
                      <a16:colId xmlns:a16="http://schemas.microsoft.com/office/drawing/2014/main" val="3844686990"/>
                    </a:ext>
                  </a:extLst>
                </a:gridCol>
                <a:gridCol w="835691">
                  <a:extLst>
                    <a:ext uri="{9D8B030D-6E8A-4147-A177-3AD203B41FA5}">
                      <a16:colId xmlns:a16="http://schemas.microsoft.com/office/drawing/2014/main" val="1639396087"/>
                    </a:ext>
                  </a:extLst>
                </a:gridCol>
                <a:gridCol w="649924">
                  <a:extLst>
                    <a:ext uri="{9D8B030D-6E8A-4147-A177-3AD203B41FA5}">
                      <a16:colId xmlns:a16="http://schemas.microsoft.com/office/drawing/2014/main" val="1538335425"/>
                    </a:ext>
                  </a:extLst>
                </a:gridCol>
                <a:gridCol w="626710">
                  <a:extLst>
                    <a:ext uri="{9D8B030D-6E8A-4147-A177-3AD203B41FA5}">
                      <a16:colId xmlns:a16="http://schemas.microsoft.com/office/drawing/2014/main" val="342532811"/>
                    </a:ext>
                  </a:extLst>
                </a:gridCol>
                <a:gridCol w="2035277">
                  <a:extLst>
                    <a:ext uri="{9D8B030D-6E8A-4147-A177-3AD203B41FA5}">
                      <a16:colId xmlns:a16="http://schemas.microsoft.com/office/drawing/2014/main" val="1565994580"/>
                    </a:ext>
                  </a:extLst>
                </a:gridCol>
              </a:tblGrid>
              <a:tr h="1039267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Marisa </a:t>
                      </a:r>
                      <a:r>
                        <a:rPr lang="it-IT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Pedersini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Il filo rosso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Acrilico e matita su legno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30x30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hlinkClick r:id="rId9"/>
                        </a:rPr>
                        <a:t>mary_art61@hotmail.it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7252054"/>
                  </a:ext>
                </a:extLst>
              </a:tr>
              <a:tr h="195419"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9281263"/>
                  </a:ext>
                </a:extLst>
              </a:tr>
              <a:tr h="1039267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Emilia </a:t>
                      </a:r>
                      <a:r>
                        <a:rPr lang="it-IT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Persenico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 fragili case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Filo di ferro e paperclay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100x90x110           2019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Emilia </a:t>
                      </a:r>
                      <a:r>
                        <a:rPr lang="it-IT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Persenico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4167296"/>
                  </a:ext>
                </a:extLst>
              </a:tr>
              <a:tr h="19541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1561821"/>
                  </a:ext>
                </a:extLst>
              </a:tr>
              <a:tr h="1113616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Pinuccia Piacentini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Aurora sul mare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Olio su tavola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30x30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sng" strike="noStrike" dirty="0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10"/>
                        </a:rPr>
                        <a:t>pinupiace@gmail.com</a:t>
                      </a:r>
                      <a:endParaRPr lang="it-IT" sz="1100" b="0" i="0" u="sng" strike="noStrike" dirty="0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600726"/>
                  </a:ext>
                </a:extLst>
              </a:tr>
              <a:tr h="235974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164262"/>
                  </a:ext>
                </a:extLst>
              </a:tr>
              <a:tr h="1039267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Luciana </a:t>
                      </a:r>
                      <a:r>
                        <a:rPr lang="it-IT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Pleuteri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Buio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Acrilico su tela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100x80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hlinkClick r:id="rId11"/>
                        </a:rPr>
                        <a:t>luciana.pleuteri@gmail.com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5445508"/>
                  </a:ext>
                </a:extLst>
              </a:tr>
              <a:tr h="19541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9285764"/>
                  </a:ext>
                </a:extLst>
              </a:tr>
              <a:tr h="1039267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Eliana Prada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Rosso relativo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Smalti ad acqua su tela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65x90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hlinkClick r:id="rId12"/>
                        </a:rPr>
                        <a:t>elianaprada615@msn.com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059099"/>
                  </a:ext>
                </a:extLst>
              </a:tr>
            </a:tbl>
          </a:graphicData>
        </a:graphic>
      </p:graphicFrame>
      <p:pic>
        <p:nvPicPr>
          <p:cNvPr id="11" name="Immagine 10">
            <a:extLst>
              <a:ext uri="{FF2B5EF4-FFF2-40B4-BE49-F238E27FC236}">
                <a16:creationId xmlns:a16="http://schemas.microsoft.com/office/drawing/2014/main" id="{9F5AD179-2650-4D9D-BA5A-DC7428D932B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850" y="588536"/>
            <a:ext cx="958850" cy="924739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4E7534FC-DF02-4492-BD20-AE7C1C3B2C7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392" y="1741875"/>
            <a:ext cx="1265766" cy="949325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939C839F-DC97-4212-A33E-9F9177C9E09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124" y="2808287"/>
            <a:ext cx="1038415" cy="1038415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0ECD8929-2546-4039-BEC0-74B9451EDC9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69656" y="5253801"/>
            <a:ext cx="854964" cy="1228105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A9748846-1231-444A-AA33-2DC3E6C9520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01264" y="4075302"/>
            <a:ext cx="1149348" cy="862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3120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7C43D56A-F694-46A6-8A09-C467EC31AC2A}"/>
              </a:ext>
            </a:extLst>
          </p:cNvPr>
          <p:cNvGraphicFramePr>
            <a:graphicFrameLocks noGrp="1"/>
          </p:cNvGraphicFramePr>
          <p:nvPr/>
        </p:nvGraphicFramePr>
        <p:xfrm>
          <a:off x="1720850" y="895350"/>
          <a:ext cx="8750090" cy="43513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2078">
                  <a:extLst>
                    <a:ext uri="{9D8B030D-6E8A-4147-A177-3AD203B41FA5}">
                      <a16:colId xmlns:a16="http://schemas.microsoft.com/office/drawing/2014/main" val="396668926"/>
                    </a:ext>
                  </a:extLst>
                </a:gridCol>
                <a:gridCol w="1390101">
                  <a:extLst>
                    <a:ext uri="{9D8B030D-6E8A-4147-A177-3AD203B41FA5}">
                      <a16:colId xmlns:a16="http://schemas.microsoft.com/office/drawing/2014/main" val="2757375751"/>
                    </a:ext>
                  </a:extLst>
                </a:gridCol>
                <a:gridCol w="1616396">
                  <a:extLst>
                    <a:ext uri="{9D8B030D-6E8A-4147-A177-3AD203B41FA5}">
                      <a16:colId xmlns:a16="http://schemas.microsoft.com/office/drawing/2014/main" val="3937864033"/>
                    </a:ext>
                  </a:extLst>
                </a:gridCol>
                <a:gridCol w="1821139">
                  <a:extLst>
                    <a:ext uri="{9D8B030D-6E8A-4147-A177-3AD203B41FA5}">
                      <a16:colId xmlns:a16="http://schemas.microsoft.com/office/drawing/2014/main" val="2108219958"/>
                    </a:ext>
                  </a:extLst>
                </a:gridCol>
                <a:gridCol w="711214">
                  <a:extLst>
                    <a:ext uri="{9D8B030D-6E8A-4147-A177-3AD203B41FA5}">
                      <a16:colId xmlns:a16="http://schemas.microsoft.com/office/drawing/2014/main" val="454323369"/>
                    </a:ext>
                  </a:extLst>
                </a:gridCol>
                <a:gridCol w="517247">
                  <a:extLst>
                    <a:ext uri="{9D8B030D-6E8A-4147-A177-3AD203B41FA5}">
                      <a16:colId xmlns:a16="http://schemas.microsoft.com/office/drawing/2014/main" val="894566149"/>
                    </a:ext>
                  </a:extLst>
                </a:gridCol>
                <a:gridCol w="1831915">
                  <a:extLst>
                    <a:ext uri="{9D8B030D-6E8A-4147-A177-3AD203B41FA5}">
                      <a16:colId xmlns:a16="http://schemas.microsoft.com/office/drawing/2014/main" val="1450241648"/>
                    </a:ext>
                  </a:extLst>
                </a:gridCol>
              </a:tblGrid>
              <a:tr h="75647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Giovanni Cantamessa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Basta violenza sulle donne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Legno, cuore in ceramica e fiori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50x50x50 cm.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u="none" strike="noStrike">
                          <a:effectLst/>
                        </a:rPr>
                        <a:t>2020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sng" strike="noStrike">
                          <a:effectLst/>
                          <a:hlinkClick r:id="rId2"/>
                        </a:rPr>
                        <a:t>gian.cant.52@gmail.com</a:t>
                      </a:r>
                      <a:endParaRPr lang="it-IT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80654405"/>
                  </a:ext>
                </a:extLst>
              </a:tr>
              <a:tr h="14224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60763897"/>
                  </a:ext>
                </a:extLst>
              </a:tr>
              <a:tr h="75647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Fabrizio Menotti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Contro la violenza sulle donne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tondino, filo di ferro, saldatura a filo continuo, acrilico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50x50 cm.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u="none" strike="noStrike">
                          <a:effectLst/>
                        </a:rPr>
                        <a:t>2014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sng" strike="noStrike">
                          <a:effectLst/>
                          <a:hlinkClick r:id="rId3"/>
                        </a:rPr>
                        <a:t>dodo.filiferroforme@hotmail.it</a:t>
                      </a:r>
                      <a:endParaRPr lang="it-IT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96555325"/>
                  </a:ext>
                </a:extLst>
              </a:tr>
              <a:tr h="14224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21243786"/>
                  </a:ext>
                </a:extLst>
              </a:tr>
              <a:tr h="75647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Anna Nacca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Stato d' animo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Acquerello su carta</a:t>
                      </a:r>
                      <a:br>
                        <a:rPr lang="it-IT" sz="900" u="none" strike="noStrike">
                          <a:effectLst/>
                        </a:rPr>
                      </a:b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18x13 cm.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u="none" strike="noStrike">
                          <a:effectLst/>
                        </a:rPr>
                        <a:t>2019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sng" strike="noStrike">
                          <a:effectLst/>
                        </a:rPr>
                        <a:t>anna.nacca@yahoo.it</a:t>
                      </a:r>
                      <a:endParaRPr lang="it-IT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85399061"/>
                  </a:ext>
                </a:extLst>
              </a:tr>
              <a:tr h="14224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11117870"/>
                  </a:ext>
                </a:extLst>
              </a:tr>
              <a:tr h="75647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Carlo Pezzana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Solitudine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Olio su tela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50x70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u="none" strike="noStrike">
                          <a:effectLst/>
                        </a:rPr>
                        <a:t>2021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sng" strike="noStrike">
                          <a:effectLst/>
                          <a:hlinkClick r:id="rId4"/>
                        </a:rPr>
                        <a:t>carlo.pez@outlook.it</a:t>
                      </a:r>
                      <a:endParaRPr lang="it-IT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02197591"/>
                  </a:ext>
                </a:extLst>
              </a:tr>
              <a:tr h="14224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60565432"/>
                  </a:ext>
                </a:extLst>
              </a:tr>
              <a:tr h="75647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Carlo Proverbio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Codice Rosso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Acquerello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80x80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u="none" strike="noStrike">
                          <a:effectLst/>
                        </a:rPr>
                        <a:t>2021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sng" strike="noStrike" dirty="0">
                          <a:effectLst/>
                        </a:rPr>
                        <a:t>349 7764966</a:t>
                      </a:r>
                      <a:endParaRPr lang="it-IT" sz="900" b="0" i="0" u="sng" strike="noStrike" dirty="0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30111849"/>
                  </a:ext>
                </a:extLst>
              </a:tr>
            </a:tbl>
          </a:graphicData>
        </a:graphic>
      </p:graphicFrame>
      <p:pic>
        <p:nvPicPr>
          <p:cNvPr id="5" name="Immagine 4">
            <a:extLst>
              <a:ext uri="{FF2B5EF4-FFF2-40B4-BE49-F238E27FC236}">
                <a16:creationId xmlns:a16="http://schemas.microsoft.com/office/drawing/2014/main" id="{A43121C2-46CB-4C22-A03D-A91E0E1F4E7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51025" y="895350"/>
            <a:ext cx="730250" cy="912813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BF632EA6-CB11-4091-9628-D230660EB2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1175" y="1962150"/>
            <a:ext cx="889000" cy="8763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1D3CF387-430B-417E-B1BE-B3988867AC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81188" y="4049713"/>
            <a:ext cx="615950" cy="862012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A3222434-E2C2-405E-9DF9-207C0FC856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6725" y="3067050"/>
            <a:ext cx="958850" cy="720725"/>
          </a:xfrm>
          <a:prstGeom prst="rect">
            <a:avLst/>
          </a:prstGeom>
        </p:spPr>
      </p:pic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id="{EC2A3A83-8E7A-4728-B1B4-0382B918DE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1657239"/>
              </p:ext>
            </p:extLst>
          </p:nvPr>
        </p:nvGraphicFramePr>
        <p:xfrm>
          <a:off x="786581" y="438406"/>
          <a:ext cx="11090788" cy="59780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78193">
                  <a:extLst>
                    <a:ext uri="{9D8B030D-6E8A-4147-A177-3AD203B41FA5}">
                      <a16:colId xmlns:a16="http://schemas.microsoft.com/office/drawing/2014/main" val="1122459858"/>
                    </a:ext>
                  </a:extLst>
                </a:gridCol>
                <a:gridCol w="1671484">
                  <a:extLst>
                    <a:ext uri="{9D8B030D-6E8A-4147-A177-3AD203B41FA5}">
                      <a16:colId xmlns:a16="http://schemas.microsoft.com/office/drawing/2014/main" val="2196436723"/>
                    </a:ext>
                  </a:extLst>
                </a:gridCol>
                <a:gridCol w="2048186">
                  <a:extLst>
                    <a:ext uri="{9D8B030D-6E8A-4147-A177-3AD203B41FA5}">
                      <a16:colId xmlns:a16="http://schemas.microsoft.com/office/drawing/2014/main" val="921062649"/>
                    </a:ext>
                  </a:extLst>
                </a:gridCol>
                <a:gridCol w="2273078">
                  <a:extLst>
                    <a:ext uri="{9D8B030D-6E8A-4147-A177-3AD203B41FA5}">
                      <a16:colId xmlns:a16="http://schemas.microsoft.com/office/drawing/2014/main" val="3844686990"/>
                    </a:ext>
                  </a:extLst>
                </a:gridCol>
                <a:gridCol w="887711">
                  <a:extLst>
                    <a:ext uri="{9D8B030D-6E8A-4147-A177-3AD203B41FA5}">
                      <a16:colId xmlns:a16="http://schemas.microsoft.com/office/drawing/2014/main" val="1639396087"/>
                    </a:ext>
                  </a:extLst>
                </a:gridCol>
                <a:gridCol w="645608">
                  <a:extLst>
                    <a:ext uri="{9D8B030D-6E8A-4147-A177-3AD203B41FA5}">
                      <a16:colId xmlns:a16="http://schemas.microsoft.com/office/drawing/2014/main" val="1538335425"/>
                    </a:ext>
                  </a:extLst>
                </a:gridCol>
                <a:gridCol w="2286528">
                  <a:extLst>
                    <a:ext uri="{9D8B030D-6E8A-4147-A177-3AD203B41FA5}">
                      <a16:colId xmlns:a16="http://schemas.microsoft.com/office/drawing/2014/main" val="1565994580"/>
                    </a:ext>
                  </a:extLst>
                </a:gridCol>
              </a:tblGrid>
              <a:tr h="1039267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Leila </a:t>
                      </a:r>
                      <a:r>
                        <a:rPr lang="it-IT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Rahimian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Let me free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Tecnica mista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50x70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7252054"/>
                  </a:ext>
                </a:extLst>
              </a:tr>
              <a:tr h="19541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9281263"/>
                  </a:ext>
                </a:extLst>
              </a:tr>
              <a:tr h="1039267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Noemi Riccò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 giungla della vita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Ikebana-</a:t>
                      </a:r>
                      <a:r>
                        <a:rPr lang="it-IT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Hanaisho</a:t>
                      </a:r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allineato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hlinkClick r:id="rId9"/>
                        </a:rPr>
                        <a:t>noemi.ric@libero.it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4167296"/>
                  </a:ext>
                </a:extLst>
              </a:tr>
              <a:tr h="19541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1561821"/>
                  </a:ext>
                </a:extLst>
              </a:tr>
              <a:tr h="1039267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Gabriella Ripepi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Ascoltami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Terracotta colorata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24x21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gabriella.ripepi52@gmail.it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600726"/>
                  </a:ext>
                </a:extLst>
              </a:tr>
              <a:tr h="19541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164262"/>
                  </a:ext>
                </a:extLst>
              </a:tr>
              <a:tr h="1039267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Raffaella Rossi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Senza titolo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Acrilico e olio su yuta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40x110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2006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REA74.ROSSI@GMAIL.COM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5445508"/>
                  </a:ext>
                </a:extLst>
              </a:tr>
              <a:tr h="19541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9285764"/>
                  </a:ext>
                </a:extLst>
              </a:tr>
              <a:tr h="1039267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Patrizia Saporiti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Prigioniera dell'ombra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Inchiostri colorati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21x30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2004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saporitipatrizia7@gmail.com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059099"/>
                  </a:ext>
                </a:extLst>
              </a:tr>
            </a:tbl>
          </a:graphicData>
        </a:graphic>
      </p:graphicFrame>
      <p:pic>
        <p:nvPicPr>
          <p:cNvPr id="8" name="Immagine 7">
            <a:extLst>
              <a:ext uri="{FF2B5EF4-FFF2-40B4-BE49-F238E27FC236}">
                <a16:creationId xmlns:a16="http://schemas.microsoft.com/office/drawing/2014/main" id="{317D17BC-3C70-41D0-9913-4475BCF1F14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899" y="424943"/>
            <a:ext cx="1296868" cy="860684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0BC460BD-9E67-44F8-B96E-9417C4C3696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725" y="1352347"/>
            <a:ext cx="1620665" cy="1052716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23B952DB-7A89-4A73-8DC2-BA80601EC88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609" y="2444514"/>
            <a:ext cx="961448" cy="1281931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A1BC2684-A8B5-4970-AA89-000BB75CD14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302769" y="3811829"/>
            <a:ext cx="557012" cy="1378782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09753B49-E424-47E6-A9F2-77BC0985099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456" y="5243497"/>
            <a:ext cx="960601" cy="1394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9223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7C43D56A-F694-46A6-8A09-C467EC31AC2A}"/>
              </a:ext>
            </a:extLst>
          </p:cNvPr>
          <p:cNvGraphicFramePr>
            <a:graphicFrameLocks noGrp="1"/>
          </p:cNvGraphicFramePr>
          <p:nvPr/>
        </p:nvGraphicFramePr>
        <p:xfrm>
          <a:off x="1720850" y="895350"/>
          <a:ext cx="8750090" cy="43513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2078">
                  <a:extLst>
                    <a:ext uri="{9D8B030D-6E8A-4147-A177-3AD203B41FA5}">
                      <a16:colId xmlns:a16="http://schemas.microsoft.com/office/drawing/2014/main" val="396668926"/>
                    </a:ext>
                  </a:extLst>
                </a:gridCol>
                <a:gridCol w="1390101">
                  <a:extLst>
                    <a:ext uri="{9D8B030D-6E8A-4147-A177-3AD203B41FA5}">
                      <a16:colId xmlns:a16="http://schemas.microsoft.com/office/drawing/2014/main" val="2757375751"/>
                    </a:ext>
                  </a:extLst>
                </a:gridCol>
                <a:gridCol w="1616396">
                  <a:extLst>
                    <a:ext uri="{9D8B030D-6E8A-4147-A177-3AD203B41FA5}">
                      <a16:colId xmlns:a16="http://schemas.microsoft.com/office/drawing/2014/main" val="3937864033"/>
                    </a:ext>
                  </a:extLst>
                </a:gridCol>
                <a:gridCol w="1821139">
                  <a:extLst>
                    <a:ext uri="{9D8B030D-6E8A-4147-A177-3AD203B41FA5}">
                      <a16:colId xmlns:a16="http://schemas.microsoft.com/office/drawing/2014/main" val="2108219958"/>
                    </a:ext>
                  </a:extLst>
                </a:gridCol>
                <a:gridCol w="711214">
                  <a:extLst>
                    <a:ext uri="{9D8B030D-6E8A-4147-A177-3AD203B41FA5}">
                      <a16:colId xmlns:a16="http://schemas.microsoft.com/office/drawing/2014/main" val="454323369"/>
                    </a:ext>
                  </a:extLst>
                </a:gridCol>
                <a:gridCol w="517247">
                  <a:extLst>
                    <a:ext uri="{9D8B030D-6E8A-4147-A177-3AD203B41FA5}">
                      <a16:colId xmlns:a16="http://schemas.microsoft.com/office/drawing/2014/main" val="894566149"/>
                    </a:ext>
                  </a:extLst>
                </a:gridCol>
                <a:gridCol w="1831915">
                  <a:extLst>
                    <a:ext uri="{9D8B030D-6E8A-4147-A177-3AD203B41FA5}">
                      <a16:colId xmlns:a16="http://schemas.microsoft.com/office/drawing/2014/main" val="1450241648"/>
                    </a:ext>
                  </a:extLst>
                </a:gridCol>
              </a:tblGrid>
              <a:tr h="75647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Giovanni Cantamessa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Basta violenza sulle donne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Legno, cuore in ceramica e fiori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50x50x50 cm.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u="none" strike="noStrike">
                          <a:effectLst/>
                        </a:rPr>
                        <a:t>2020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sng" strike="noStrike">
                          <a:effectLst/>
                          <a:hlinkClick r:id="rId2"/>
                        </a:rPr>
                        <a:t>gian.cant.52@gmail.com</a:t>
                      </a:r>
                      <a:endParaRPr lang="it-IT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80654405"/>
                  </a:ext>
                </a:extLst>
              </a:tr>
              <a:tr h="14224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60763897"/>
                  </a:ext>
                </a:extLst>
              </a:tr>
              <a:tr h="75647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Fabrizio Menotti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Contro la violenza sulle donne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tondino, filo di ferro, saldatura a filo continuo, acrilico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50x50 cm.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u="none" strike="noStrike">
                          <a:effectLst/>
                        </a:rPr>
                        <a:t>2014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sng" strike="noStrike">
                          <a:effectLst/>
                          <a:hlinkClick r:id="rId3"/>
                        </a:rPr>
                        <a:t>dodo.filiferroforme@hotmail.it</a:t>
                      </a:r>
                      <a:endParaRPr lang="it-IT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96555325"/>
                  </a:ext>
                </a:extLst>
              </a:tr>
              <a:tr h="14224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21243786"/>
                  </a:ext>
                </a:extLst>
              </a:tr>
              <a:tr h="75647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Anna Nacca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Stato d' animo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Acquerello su carta</a:t>
                      </a:r>
                      <a:br>
                        <a:rPr lang="it-IT" sz="900" u="none" strike="noStrike">
                          <a:effectLst/>
                        </a:rPr>
                      </a:b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18x13 cm.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u="none" strike="noStrike">
                          <a:effectLst/>
                        </a:rPr>
                        <a:t>2019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sng" strike="noStrike">
                          <a:effectLst/>
                        </a:rPr>
                        <a:t>anna.nacca@yahoo.it</a:t>
                      </a:r>
                      <a:endParaRPr lang="it-IT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85399061"/>
                  </a:ext>
                </a:extLst>
              </a:tr>
              <a:tr h="14224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11117870"/>
                  </a:ext>
                </a:extLst>
              </a:tr>
              <a:tr h="75647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Carlo Pezzana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Solitudine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Olio su tela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50x70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u="none" strike="noStrike">
                          <a:effectLst/>
                        </a:rPr>
                        <a:t>2021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sng" strike="noStrike">
                          <a:effectLst/>
                          <a:hlinkClick r:id="rId4"/>
                        </a:rPr>
                        <a:t>carlo.pez@outlook.it</a:t>
                      </a:r>
                      <a:endParaRPr lang="it-IT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02197591"/>
                  </a:ext>
                </a:extLst>
              </a:tr>
              <a:tr h="14224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60565432"/>
                  </a:ext>
                </a:extLst>
              </a:tr>
              <a:tr h="756473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 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Carlo Proverbio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Codice Rosso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Acquerello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none" strike="noStrike">
                          <a:effectLst/>
                        </a:rPr>
                        <a:t>80x80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u="none" strike="noStrike">
                          <a:effectLst/>
                        </a:rPr>
                        <a:t>2021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u="sng" strike="noStrike" dirty="0">
                          <a:effectLst/>
                        </a:rPr>
                        <a:t>349 7764966</a:t>
                      </a:r>
                      <a:endParaRPr lang="it-IT" sz="900" b="0" i="0" u="sng" strike="noStrike" dirty="0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30111849"/>
                  </a:ext>
                </a:extLst>
              </a:tr>
            </a:tbl>
          </a:graphicData>
        </a:graphic>
      </p:graphicFrame>
      <p:pic>
        <p:nvPicPr>
          <p:cNvPr id="5" name="Immagine 4">
            <a:extLst>
              <a:ext uri="{FF2B5EF4-FFF2-40B4-BE49-F238E27FC236}">
                <a16:creationId xmlns:a16="http://schemas.microsoft.com/office/drawing/2014/main" id="{A43121C2-46CB-4C22-A03D-A91E0E1F4E7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51025" y="895350"/>
            <a:ext cx="730250" cy="912813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BF632EA6-CB11-4091-9628-D230660EB2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1175" y="1962150"/>
            <a:ext cx="889000" cy="8763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1D3CF387-430B-417E-B1BE-B3988867AC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81188" y="4049713"/>
            <a:ext cx="615950" cy="862012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A3222434-E2C2-405E-9DF9-207C0FC856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6725" y="3067050"/>
            <a:ext cx="958850" cy="720725"/>
          </a:xfrm>
          <a:prstGeom prst="rect">
            <a:avLst/>
          </a:prstGeom>
        </p:spPr>
      </p:pic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id="{EC2A3A83-8E7A-4728-B1B4-0382B918DE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9751456"/>
              </p:ext>
            </p:extLst>
          </p:nvPr>
        </p:nvGraphicFramePr>
        <p:xfrm>
          <a:off x="786581" y="438406"/>
          <a:ext cx="11090788" cy="59780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45264">
                  <a:extLst>
                    <a:ext uri="{9D8B030D-6E8A-4147-A177-3AD203B41FA5}">
                      <a16:colId xmlns:a16="http://schemas.microsoft.com/office/drawing/2014/main" val="1122459858"/>
                    </a:ext>
                  </a:extLst>
                </a:gridCol>
                <a:gridCol w="1735073">
                  <a:extLst>
                    <a:ext uri="{9D8B030D-6E8A-4147-A177-3AD203B41FA5}">
                      <a16:colId xmlns:a16="http://schemas.microsoft.com/office/drawing/2014/main" val="2196436723"/>
                    </a:ext>
                  </a:extLst>
                </a:gridCol>
                <a:gridCol w="2017526">
                  <a:extLst>
                    <a:ext uri="{9D8B030D-6E8A-4147-A177-3AD203B41FA5}">
                      <a16:colId xmlns:a16="http://schemas.microsoft.com/office/drawing/2014/main" val="921062649"/>
                    </a:ext>
                  </a:extLst>
                </a:gridCol>
                <a:gridCol w="2273078">
                  <a:extLst>
                    <a:ext uri="{9D8B030D-6E8A-4147-A177-3AD203B41FA5}">
                      <a16:colId xmlns:a16="http://schemas.microsoft.com/office/drawing/2014/main" val="3844686990"/>
                    </a:ext>
                  </a:extLst>
                </a:gridCol>
                <a:gridCol w="887711">
                  <a:extLst>
                    <a:ext uri="{9D8B030D-6E8A-4147-A177-3AD203B41FA5}">
                      <a16:colId xmlns:a16="http://schemas.microsoft.com/office/drawing/2014/main" val="1639396087"/>
                    </a:ext>
                  </a:extLst>
                </a:gridCol>
                <a:gridCol w="645608">
                  <a:extLst>
                    <a:ext uri="{9D8B030D-6E8A-4147-A177-3AD203B41FA5}">
                      <a16:colId xmlns:a16="http://schemas.microsoft.com/office/drawing/2014/main" val="1538335425"/>
                    </a:ext>
                  </a:extLst>
                </a:gridCol>
                <a:gridCol w="2286528">
                  <a:extLst>
                    <a:ext uri="{9D8B030D-6E8A-4147-A177-3AD203B41FA5}">
                      <a16:colId xmlns:a16="http://schemas.microsoft.com/office/drawing/2014/main" val="1565994580"/>
                    </a:ext>
                  </a:extLst>
                </a:gridCol>
              </a:tblGrid>
              <a:tr h="1039267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Margherita Argentiero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SENONORAQUANDO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Tecnica mista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100x74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2020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amar25@libero.it</a:t>
                      </a:r>
                      <a:endParaRPr lang="it-IT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7252054"/>
                  </a:ext>
                </a:extLst>
              </a:tr>
              <a:tr h="19541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9281263"/>
                  </a:ext>
                </a:extLst>
              </a:tr>
              <a:tr h="1039267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Vittoria </a:t>
                      </a:r>
                      <a:r>
                        <a:rPr lang="it-IT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Giobbio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URLO MUTO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China acquerellata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57,5x45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hlinkClick r:id="rId10"/>
                        </a:rPr>
                        <a:t>vittoria.giobbio@hotmail.it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4167296"/>
                  </a:ext>
                </a:extLst>
              </a:tr>
              <a:tr h="19541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1561821"/>
                  </a:ext>
                </a:extLst>
              </a:tr>
              <a:tr h="1039267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Roberta </a:t>
                      </a:r>
                      <a:r>
                        <a:rPr lang="it-IT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Janes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Ferite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Tecnica mista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60x40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sng" strike="noStrike" dirty="0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11"/>
                        </a:rPr>
                        <a:t>rones@tiscali.</a:t>
                      </a:r>
                      <a:r>
                        <a:rPr lang="it-IT" sz="1100" b="0" i="0" u="none" strike="noStrike" dirty="0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11"/>
                        </a:rPr>
                        <a:t>it</a:t>
                      </a:r>
                      <a:endParaRPr lang="it-IT" sz="1100" b="0" i="0" u="none" strike="noStrike" dirty="0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600726"/>
                  </a:ext>
                </a:extLst>
              </a:tr>
              <a:tr h="19541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164262"/>
                  </a:ext>
                </a:extLst>
              </a:tr>
              <a:tr h="1039267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Tina Pedrazzini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Fiori di ghiaccio e sangue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Acrilico e carta di riso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80x70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sng" strike="noStrike" dirty="0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12"/>
                        </a:rPr>
                        <a:t>tina.pedrazzini@libero.it</a:t>
                      </a:r>
                      <a:endParaRPr lang="it-IT" sz="1100" b="0" i="0" u="sng" strike="noStrike" dirty="0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5445508"/>
                  </a:ext>
                </a:extLst>
              </a:tr>
              <a:tr h="19541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9285764"/>
                  </a:ext>
                </a:extLst>
              </a:tr>
              <a:tr h="1039267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 dirty="0">
                          <a:effectLst/>
                        </a:rPr>
                        <a:t>Cristina </a:t>
                      </a:r>
                      <a:r>
                        <a:rPr lang="it-IT" sz="1100" u="none" strike="noStrike" dirty="0" err="1">
                          <a:effectLst/>
                        </a:rPr>
                        <a:t>Taiana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 dirty="0">
                          <a:effectLst/>
                        </a:rPr>
                        <a:t>Abbandono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 dirty="0">
                          <a:effectLst/>
                        </a:rPr>
                        <a:t>China acquerellata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 dirty="0">
                          <a:effectLst/>
                        </a:rPr>
                        <a:t>15x20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sng" strike="noStrike" dirty="0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</a:rPr>
                        <a:t>cristinataiana.ct@gmail.com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059099"/>
                  </a:ext>
                </a:extLst>
              </a:tr>
            </a:tbl>
          </a:graphicData>
        </a:graphic>
      </p:graphicFrame>
      <p:pic>
        <p:nvPicPr>
          <p:cNvPr id="16" name="Segnaposto immagine 6">
            <a:extLst>
              <a:ext uri="{FF2B5EF4-FFF2-40B4-BE49-F238E27FC236}">
                <a16:creationId xmlns:a16="http://schemas.microsoft.com/office/drawing/2014/main" id="{4899BFE9-837E-478A-8693-D2450DE61A7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6" r="2526"/>
          <a:stretch>
            <a:fillRect/>
          </a:stretch>
        </p:blipFill>
        <p:spPr>
          <a:xfrm>
            <a:off x="2216150" y="5392394"/>
            <a:ext cx="970916" cy="766644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A48C2EDF-B850-4AC0-B151-8CCFA17F91A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677" y="528842"/>
            <a:ext cx="795593" cy="1091724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79E23F02-1E98-47AC-A40A-F2EF4F8ED8A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2017" y="4081940"/>
            <a:ext cx="970916" cy="1091723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209BA829-6AB5-4AA9-B878-D3DE90B647C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4123" y="1777586"/>
            <a:ext cx="1222904" cy="917366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4A151835-3620-4ADE-B189-4A032904BEC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3327" y="2809252"/>
            <a:ext cx="548295" cy="1132841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16B61B0E-8E0C-43FB-8FBC-A518181485A0}"/>
              </a:ext>
            </a:extLst>
          </p:cNvPr>
          <p:cNvSpPr txBox="1"/>
          <p:nvPr/>
        </p:nvSpPr>
        <p:spPr>
          <a:xfrm>
            <a:off x="5306733" y="380311"/>
            <a:ext cx="17921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Gruppo </a:t>
            </a:r>
            <a:r>
              <a:rPr lang="it-IT" dirty="0" err="1"/>
              <a:t>Timarete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284334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B90F9A8F-6B1F-4B46-ACE3-192A45ED0642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4712983" y="1874460"/>
            <a:ext cx="2766033" cy="1832302"/>
          </a:xfrm>
          <a:prstGeom prst="rect">
            <a:avLst/>
          </a:prstGeom>
          <a:ln>
            <a:noFill/>
          </a:ln>
        </p:spPr>
      </p:pic>
      <p:sp>
        <p:nvSpPr>
          <p:cNvPr id="5" name="Titolo 4">
            <a:extLst>
              <a:ext uri="{FF2B5EF4-FFF2-40B4-BE49-F238E27FC236}">
                <a16:creationId xmlns:a16="http://schemas.microsoft.com/office/drawing/2014/main" id="{242975F6-EF20-47ED-B27A-D89C96DA5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8854" y="5241927"/>
            <a:ext cx="1226574" cy="372294"/>
          </a:xfrm>
        </p:spPr>
        <p:txBody>
          <a:bodyPr>
            <a:normAutofit/>
          </a:bodyPr>
          <a:lstStyle/>
          <a:p>
            <a:r>
              <a:rPr lang="it-IT" sz="900" dirty="0"/>
              <a:t>Copyright 2021</a:t>
            </a:r>
          </a:p>
        </p:txBody>
      </p:sp>
    </p:spTree>
    <p:extLst>
      <p:ext uri="{BB962C8B-B14F-4D97-AF65-F5344CB8AC3E}">
        <p14:creationId xmlns:p14="http://schemas.microsoft.com/office/powerpoint/2010/main" val="20033488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793</TotalTime>
  <Words>2181</Words>
  <Application>Microsoft Office PowerPoint</Application>
  <PresentationFormat>Widescreen</PresentationFormat>
  <Paragraphs>1056</Paragraphs>
  <Slides>14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Copyright 2021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CRISTINA TAIANA</dc:creator>
  <cp:lastModifiedBy>CRISTINA TAIANA</cp:lastModifiedBy>
  <cp:revision>62</cp:revision>
  <dcterms:created xsi:type="dcterms:W3CDTF">2021-10-08T04:31:16Z</dcterms:created>
  <dcterms:modified xsi:type="dcterms:W3CDTF">2021-11-24T19:25:38Z</dcterms:modified>
</cp:coreProperties>
</file>